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Poppins" charset="1" panose="00000500000000000000"/>
      <p:regular r:id="rId14"/>
    </p:embeddedFont>
    <p:embeddedFont>
      <p:font typeface="Poppins Bold" charset="1" panose="000008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d8viUfT0.mp4>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jpeg>
</file>

<file path=ppt/media/image2.svg>
</file>

<file path=ppt/media/image20.jpeg>
</file>

<file path=ppt/media/image21.png>
</file>

<file path=ppt/media/image22.png>
</file>

<file path=ppt/media/image23.svg>
</file>

<file path=ppt/media/image24.png>
</file>

<file path=ppt/media/image25.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png" Type="http://schemas.openxmlformats.org/officeDocument/2006/relationships/image"/><Relationship Id="rId12" Target="../media/image8.pn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jpeg" Type="http://schemas.openxmlformats.org/officeDocument/2006/relationships/image"/><Relationship Id="rId7"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8.png" Type="http://schemas.openxmlformats.org/officeDocument/2006/relationships/image"/><Relationship Id="rId7" Target="../media/image20.jpeg" Type="http://schemas.openxmlformats.org/officeDocument/2006/relationships/image"/><Relationship Id="rId8" Target="../media/VAGd8viUfT0.mp4" Type="http://schemas.openxmlformats.org/officeDocument/2006/relationships/video"/><Relationship Id="rId9" Target="../media/VAGd8viUfT0.mp4" Type="http://schemas.microsoft.com/office/2007/relationships/media"/></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8.png" Type="http://schemas.openxmlformats.org/officeDocument/2006/relationships/image"/><Relationship Id="rId5" Target="../media/image2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22.png" Type="http://schemas.openxmlformats.org/officeDocument/2006/relationships/image"/><Relationship Id="rId5" Target="../media/image23.svg" Type="http://schemas.openxmlformats.org/officeDocument/2006/relationships/image"/><Relationship Id="rId6" Target="../media/image24.png" Type="http://schemas.openxmlformats.org/officeDocument/2006/relationships/image"/><Relationship Id="rId7" Target="../media/image25.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81D40"/>
        </a:solidFill>
      </p:bgPr>
    </p:bg>
    <p:spTree>
      <p:nvGrpSpPr>
        <p:cNvPr id="1" name=""/>
        <p:cNvGrpSpPr/>
        <p:nvPr/>
      </p:nvGrpSpPr>
      <p:grpSpPr>
        <a:xfrm>
          <a:off x="0" y="0"/>
          <a:ext cx="0" cy="0"/>
          <a:chOff x="0" y="0"/>
          <a:chExt cx="0" cy="0"/>
        </a:xfrm>
      </p:grpSpPr>
      <p:sp>
        <p:nvSpPr>
          <p:cNvPr name="Freeform 2" id="2"/>
          <p:cNvSpPr/>
          <p:nvPr/>
        </p:nvSpPr>
        <p:spPr>
          <a:xfrm flipH="false" flipV="false" rot="0">
            <a:off x="16380502" y="8800858"/>
            <a:ext cx="1138997" cy="640111"/>
          </a:xfrm>
          <a:custGeom>
            <a:avLst/>
            <a:gdLst/>
            <a:ahLst/>
            <a:cxnLst/>
            <a:rect r="r" b="b" t="t" l="l"/>
            <a:pathLst>
              <a:path h="640111" w="1138997">
                <a:moveTo>
                  <a:pt x="0" y="0"/>
                </a:moveTo>
                <a:lnTo>
                  <a:pt x="1138996" y="0"/>
                </a:lnTo>
                <a:lnTo>
                  <a:pt x="1138996" y="640111"/>
                </a:lnTo>
                <a:lnTo>
                  <a:pt x="0" y="640111"/>
                </a:lnTo>
                <a:lnTo>
                  <a:pt x="0" y="0"/>
                </a:lnTo>
                <a:close/>
              </a:path>
            </a:pathLst>
          </a:custGeom>
          <a:blipFill>
            <a:blip r:embed="rId2">
              <a:extLst>
                <a:ext uri="{96DAC541-7B7A-43D3-8B79-37D633B846F1}">
                  <asvg:svgBlip xmlns:asvg="http://schemas.microsoft.com/office/drawing/2016/SVG/main" r:embed="rId3"/>
                </a:ext>
              </a:extLst>
            </a:blip>
            <a:stretch>
              <a:fillRect l="0" t="0" r="0" b="-78831"/>
            </a:stretch>
          </a:blipFill>
        </p:spPr>
      </p:sp>
      <p:sp>
        <p:nvSpPr>
          <p:cNvPr name="TextBox 3" id="3"/>
          <p:cNvSpPr txBox="true"/>
          <p:nvPr/>
        </p:nvSpPr>
        <p:spPr>
          <a:xfrm rot="0">
            <a:off x="6646634" y="7415853"/>
            <a:ext cx="3968379" cy="489056"/>
          </a:xfrm>
          <a:prstGeom prst="rect">
            <a:avLst/>
          </a:prstGeom>
        </p:spPr>
        <p:txBody>
          <a:bodyPr anchor="t" rtlCol="false" tIns="0" lIns="0" bIns="0" rIns="0">
            <a:spAutoFit/>
          </a:bodyPr>
          <a:lstStyle/>
          <a:p>
            <a:pPr algn="l" marL="0" indent="0" lvl="0">
              <a:lnSpc>
                <a:spcPts val="3511"/>
              </a:lnSpc>
            </a:pPr>
            <a:r>
              <a:rPr lang="en-US" sz="3135">
                <a:solidFill>
                  <a:srgbClr val="FFFFFF"/>
                </a:solidFill>
                <a:latin typeface="Poppins"/>
                <a:ea typeface="Poppins"/>
                <a:cs typeface="Poppins"/>
                <a:sym typeface="Poppins"/>
              </a:rPr>
              <a:t>Sfil</a:t>
            </a:r>
          </a:p>
        </p:txBody>
      </p:sp>
      <p:sp>
        <p:nvSpPr>
          <p:cNvPr name="Freeform 4" id="4"/>
          <p:cNvSpPr/>
          <p:nvPr/>
        </p:nvSpPr>
        <p:spPr>
          <a:xfrm flipH="false" flipV="true" rot="6728466">
            <a:off x="6338829" y="1777278"/>
            <a:ext cx="13502735" cy="7038301"/>
          </a:xfrm>
          <a:custGeom>
            <a:avLst/>
            <a:gdLst/>
            <a:ahLst/>
            <a:cxnLst/>
            <a:rect r="r" b="b" t="t" l="l"/>
            <a:pathLst>
              <a:path h="7038301" w="13502735">
                <a:moveTo>
                  <a:pt x="0" y="7038300"/>
                </a:moveTo>
                <a:lnTo>
                  <a:pt x="13502735" y="7038300"/>
                </a:lnTo>
                <a:lnTo>
                  <a:pt x="13502735" y="0"/>
                </a:lnTo>
                <a:lnTo>
                  <a:pt x="0" y="0"/>
                </a:lnTo>
                <a:lnTo>
                  <a:pt x="0" y="703830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1328466">
            <a:off x="15114421" y="-683347"/>
            <a:ext cx="5006502" cy="12934416"/>
            <a:chOff x="0" y="0"/>
            <a:chExt cx="1438545" cy="3716516"/>
          </a:xfrm>
        </p:grpSpPr>
        <p:sp>
          <p:nvSpPr>
            <p:cNvPr name="Freeform 6" id="6"/>
            <p:cNvSpPr/>
            <p:nvPr/>
          </p:nvSpPr>
          <p:spPr>
            <a:xfrm flipH="false" flipV="false" rot="0">
              <a:off x="0" y="0"/>
              <a:ext cx="1438545" cy="3716515"/>
            </a:xfrm>
            <a:custGeom>
              <a:avLst/>
              <a:gdLst/>
              <a:ahLst/>
              <a:cxnLst/>
              <a:rect r="r" b="b" t="t" l="l"/>
              <a:pathLst>
                <a:path h="3716515" w="1438545">
                  <a:moveTo>
                    <a:pt x="0" y="0"/>
                  </a:moveTo>
                  <a:lnTo>
                    <a:pt x="1438545" y="0"/>
                  </a:lnTo>
                  <a:lnTo>
                    <a:pt x="1438545" y="3716515"/>
                  </a:lnTo>
                  <a:lnTo>
                    <a:pt x="0" y="3716515"/>
                  </a:lnTo>
                  <a:close/>
                </a:path>
              </a:pathLst>
            </a:custGeom>
            <a:solidFill>
              <a:srgbClr val="38FF9F"/>
            </a:solidFill>
          </p:spPr>
        </p:sp>
        <p:sp>
          <p:nvSpPr>
            <p:cNvPr name="TextBox 7" id="7"/>
            <p:cNvSpPr txBox="true"/>
            <p:nvPr/>
          </p:nvSpPr>
          <p:spPr>
            <a:xfrm>
              <a:off x="0" y="-57150"/>
              <a:ext cx="1438545" cy="3773666"/>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true" rot="0">
            <a:off x="-2389852" y="-6019016"/>
            <a:ext cx="18643622" cy="20100940"/>
          </a:xfrm>
          <a:custGeom>
            <a:avLst/>
            <a:gdLst/>
            <a:ahLst/>
            <a:cxnLst/>
            <a:rect r="r" b="b" t="t" l="l"/>
            <a:pathLst>
              <a:path h="20100940" w="18643622">
                <a:moveTo>
                  <a:pt x="0" y="20100941"/>
                </a:moveTo>
                <a:lnTo>
                  <a:pt x="18643622" y="20100941"/>
                </a:lnTo>
                <a:lnTo>
                  <a:pt x="18643622" y="0"/>
                </a:lnTo>
                <a:lnTo>
                  <a:pt x="0" y="0"/>
                </a:lnTo>
                <a:lnTo>
                  <a:pt x="0" y="20100941"/>
                </a:lnTo>
                <a:close/>
              </a:path>
            </a:pathLst>
          </a:custGeom>
          <a:blipFill>
            <a:blip r:embed="rId6">
              <a:alphaModFix amt="32999"/>
              <a:extLst>
                <a:ext uri="{96DAC541-7B7A-43D3-8B79-37D633B846F1}">
                  <asvg:svgBlip xmlns:asvg="http://schemas.microsoft.com/office/drawing/2016/SVG/main" r:embed="rId7"/>
                </a:ext>
              </a:extLst>
            </a:blip>
            <a:stretch>
              <a:fillRect l="0" t="0" r="0" b="0"/>
            </a:stretch>
          </a:blipFill>
        </p:spPr>
      </p:sp>
      <p:grpSp>
        <p:nvGrpSpPr>
          <p:cNvPr name="Group 9" id="9"/>
          <p:cNvGrpSpPr/>
          <p:nvPr/>
        </p:nvGrpSpPr>
        <p:grpSpPr>
          <a:xfrm rot="0">
            <a:off x="9916969" y="924206"/>
            <a:ext cx="7937621" cy="793762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254D"/>
            </a:solidFill>
          </p:spPr>
        </p:sp>
        <p:sp>
          <p:nvSpPr>
            <p:cNvPr name="TextBox 11" id="11"/>
            <p:cNvSpPr txBox="true"/>
            <p:nvPr/>
          </p:nvSpPr>
          <p:spPr>
            <a:xfrm>
              <a:off x="76200" y="19050"/>
              <a:ext cx="660400" cy="717550"/>
            </a:xfrm>
            <a:prstGeom prst="rect">
              <a:avLst/>
            </a:prstGeom>
          </p:spPr>
          <p:txBody>
            <a:bodyPr anchor="ctr" rtlCol="false" tIns="54229" lIns="54229" bIns="54229" rIns="54229"/>
            <a:lstStyle/>
            <a:p>
              <a:pPr algn="ctr">
                <a:lnSpc>
                  <a:spcPts val="2659"/>
                </a:lnSpc>
              </a:pPr>
            </a:p>
          </p:txBody>
        </p:sp>
      </p:grpSp>
      <p:sp>
        <p:nvSpPr>
          <p:cNvPr name="Freeform 12" id="12"/>
          <p:cNvSpPr/>
          <p:nvPr/>
        </p:nvSpPr>
        <p:spPr>
          <a:xfrm flipH="false" flipV="false" rot="0">
            <a:off x="9780833" y="665119"/>
            <a:ext cx="8073757" cy="8196708"/>
          </a:xfrm>
          <a:custGeom>
            <a:avLst/>
            <a:gdLst/>
            <a:ahLst/>
            <a:cxnLst/>
            <a:rect r="r" b="b" t="t" l="l"/>
            <a:pathLst>
              <a:path h="8196708" w="8073757">
                <a:moveTo>
                  <a:pt x="0" y="0"/>
                </a:moveTo>
                <a:lnTo>
                  <a:pt x="8073757" y="0"/>
                </a:lnTo>
                <a:lnTo>
                  <a:pt x="8073757" y="8196708"/>
                </a:lnTo>
                <a:lnTo>
                  <a:pt x="0" y="8196708"/>
                </a:lnTo>
                <a:lnTo>
                  <a:pt x="0" y="0"/>
                </a:lnTo>
                <a:close/>
              </a:path>
            </a:pathLst>
          </a:custGeom>
          <a:blipFill>
            <a:blip r:embed="rId8"/>
            <a:stretch>
              <a:fillRect l="0" t="0" r="0" b="0"/>
            </a:stretch>
          </a:blipFill>
        </p:spPr>
      </p:sp>
      <p:sp>
        <p:nvSpPr>
          <p:cNvPr name="TextBox 13" id="13"/>
          <p:cNvSpPr txBox="true"/>
          <p:nvPr/>
        </p:nvSpPr>
        <p:spPr>
          <a:xfrm rot="0">
            <a:off x="291962" y="2791502"/>
            <a:ext cx="8852038" cy="2546580"/>
          </a:xfrm>
          <a:prstGeom prst="rect">
            <a:avLst/>
          </a:prstGeom>
        </p:spPr>
        <p:txBody>
          <a:bodyPr anchor="t" rtlCol="false" tIns="0" lIns="0" bIns="0" rIns="0">
            <a:spAutoFit/>
          </a:bodyPr>
          <a:lstStyle/>
          <a:p>
            <a:pPr algn="l">
              <a:lnSpc>
                <a:spcPts val="9501"/>
              </a:lnSpc>
            </a:pPr>
            <a:r>
              <a:rPr lang="en-US" sz="9315" b="true">
                <a:solidFill>
                  <a:srgbClr val="00FD55"/>
                </a:solidFill>
                <a:latin typeface="Poppins Bold"/>
                <a:ea typeface="Poppins Bold"/>
                <a:cs typeface="Poppins Bold"/>
                <a:sym typeface="Poppins Bold"/>
              </a:rPr>
              <a:t>pitch</a:t>
            </a:r>
          </a:p>
          <a:p>
            <a:pPr algn="l">
              <a:lnSpc>
                <a:spcPts val="9501"/>
              </a:lnSpc>
            </a:pPr>
            <a:r>
              <a:rPr lang="en-US" sz="9315" b="true">
                <a:solidFill>
                  <a:srgbClr val="FFFFFF"/>
                </a:solidFill>
                <a:latin typeface="Poppins Bold"/>
                <a:ea typeface="Poppins Bold"/>
                <a:cs typeface="Poppins Bold"/>
                <a:sym typeface="Poppins Bold"/>
              </a:rPr>
              <a:t>presentation</a:t>
            </a:r>
            <a:r>
              <a:rPr lang="en-US" sz="9315" b="true">
                <a:solidFill>
                  <a:srgbClr val="00FD55"/>
                </a:solidFill>
                <a:latin typeface="Poppins Bold"/>
                <a:ea typeface="Poppins Bold"/>
                <a:cs typeface="Poppins Bold"/>
                <a:sym typeface="Poppins Bold"/>
              </a:rPr>
              <a:t>.</a:t>
            </a:r>
          </a:p>
        </p:txBody>
      </p:sp>
      <p:sp>
        <p:nvSpPr>
          <p:cNvPr name="TextBox 14" id="14"/>
          <p:cNvSpPr txBox="true"/>
          <p:nvPr/>
        </p:nvSpPr>
        <p:spPr>
          <a:xfrm rot="0">
            <a:off x="405541" y="6995560"/>
            <a:ext cx="5195920" cy="2896422"/>
          </a:xfrm>
          <a:prstGeom prst="rect">
            <a:avLst/>
          </a:prstGeom>
        </p:spPr>
        <p:txBody>
          <a:bodyPr anchor="t" rtlCol="false" tIns="0" lIns="0" bIns="0" rIns="0">
            <a:spAutoFit/>
          </a:bodyPr>
          <a:lstStyle/>
          <a:p>
            <a:pPr algn="l">
              <a:lnSpc>
                <a:spcPts val="3240"/>
              </a:lnSpc>
            </a:pPr>
            <a:r>
              <a:rPr lang="en-US" sz="2893">
                <a:solidFill>
                  <a:srgbClr val="38FF9F"/>
                </a:solidFill>
                <a:latin typeface="Poppins"/>
                <a:ea typeface="Poppins"/>
                <a:cs typeface="Poppins"/>
                <a:sym typeface="Poppins"/>
              </a:rPr>
              <a:t>Préparé par :</a:t>
            </a:r>
          </a:p>
          <a:p>
            <a:pPr algn="l">
              <a:lnSpc>
                <a:spcPts val="3240"/>
              </a:lnSpc>
            </a:pPr>
            <a:r>
              <a:rPr lang="en-US" sz="2893">
                <a:solidFill>
                  <a:srgbClr val="FFFFFF"/>
                </a:solidFill>
                <a:latin typeface="Poppins"/>
                <a:ea typeface="Poppins"/>
                <a:cs typeface="Poppins"/>
                <a:sym typeface="Poppins"/>
              </a:rPr>
              <a:t>CONSTANCE, Titouan</a:t>
            </a:r>
          </a:p>
          <a:p>
            <a:pPr algn="l">
              <a:lnSpc>
                <a:spcPts val="3240"/>
              </a:lnSpc>
            </a:pPr>
            <a:r>
              <a:rPr lang="en-US" sz="2893">
                <a:solidFill>
                  <a:srgbClr val="FFFFFF"/>
                </a:solidFill>
                <a:latin typeface="Poppins"/>
                <a:ea typeface="Poppins"/>
                <a:cs typeface="Poppins"/>
                <a:sym typeface="Poppins"/>
              </a:rPr>
              <a:t>DE ROUCK, Arthur</a:t>
            </a:r>
          </a:p>
          <a:p>
            <a:pPr algn="l">
              <a:lnSpc>
                <a:spcPts val="3240"/>
              </a:lnSpc>
            </a:pPr>
            <a:r>
              <a:rPr lang="en-US" sz="2893">
                <a:solidFill>
                  <a:srgbClr val="FFFFFF"/>
                </a:solidFill>
                <a:latin typeface="Poppins"/>
                <a:ea typeface="Poppins"/>
                <a:cs typeface="Poppins"/>
                <a:sym typeface="Poppins"/>
              </a:rPr>
              <a:t>GAUTIER, Yann</a:t>
            </a:r>
          </a:p>
          <a:p>
            <a:pPr algn="l">
              <a:lnSpc>
                <a:spcPts val="3240"/>
              </a:lnSpc>
            </a:pPr>
            <a:r>
              <a:rPr lang="en-US" sz="2893">
                <a:solidFill>
                  <a:srgbClr val="FFFFFF"/>
                </a:solidFill>
                <a:latin typeface="Poppins"/>
                <a:ea typeface="Poppins"/>
                <a:cs typeface="Poppins"/>
                <a:sym typeface="Poppins"/>
              </a:rPr>
              <a:t>GENAY, Valentin</a:t>
            </a:r>
          </a:p>
          <a:p>
            <a:pPr algn="l">
              <a:lnSpc>
                <a:spcPts val="3240"/>
              </a:lnSpc>
            </a:pPr>
            <a:r>
              <a:rPr lang="en-US" sz="2893">
                <a:solidFill>
                  <a:srgbClr val="FFFFFF"/>
                </a:solidFill>
                <a:latin typeface="Poppins"/>
                <a:ea typeface="Poppins"/>
                <a:cs typeface="Poppins"/>
                <a:sym typeface="Poppins"/>
              </a:rPr>
              <a:t>GOUIFFES, Quentin</a:t>
            </a:r>
          </a:p>
          <a:p>
            <a:pPr algn="l" marL="0" indent="0" lvl="0">
              <a:lnSpc>
                <a:spcPts val="3240"/>
              </a:lnSpc>
            </a:pPr>
            <a:r>
              <a:rPr lang="en-US" sz="2893">
                <a:solidFill>
                  <a:srgbClr val="FFFFFF"/>
                </a:solidFill>
                <a:latin typeface="Poppins"/>
                <a:ea typeface="Poppins"/>
                <a:cs typeface="Poppins"/>
                <a:sym typeface="Poppins"/>
              </a:rPr>
              <a:t>HOUARD, Alexandre</a:t>
            </a:r>
          </a:p>
        </p:txBody>
      </p:sp>
      <p:sp>
        <p:nvSpPr>
          <p:cNvPr name="TextBox 15" id="15"/>
          <p:cNvSpPr txBox="true"/>
          <p:nvPr/>
        </p:nvSpPr>
        <p:spPr>
          <a:xfrm rot="0">
            <a:off x="6646634" y="6995560"/>
            <a:ext cx="2772143" cy="439344"/>
          </a:xfrm>
          <a:prstGeom prst="rect">
            <a:avLst/>
          </a:prstGeom>
        </p:spPr>
        <p:txBody>
          <a:bodyPr anchor="t" rtlCol="false" tIns="0" lIns="0" bIns="0" rIns="0">
            <a:spAutoFit/>
          </a:bodyPr>
          <a:lstStyle/>
          <a:p>
            <a:pPr algn="l" marL="0" indent="0" lvl="0">
              <a:lnSpc>
                <a:spcPts val="3281"/>
              </a:lnSpc>
            </a:pPr>
            <a:r>
              <a:rPr lang="en-US" sz="2929">
                <a:solidFill>
                  <a:srgbClr val="38FF9F"/>
                </a:solidFill>
                <a:latin typeface="Poppins"/>
                <a:ea typeface="Poppins"/>
                <a:cs typeface="Poppins"/>
                <a:sym typeface="Poppins"/>
              </a:rPr>
              <a:t>Préparé pour :</a:t>
            </a:r>
          </a:p>
        </p:txBody>
      </p:sp>
      <p:sp>
        <p:nvSpPr>
          <p:cNvPr name="Freeform 16" id="16"/>
          <p:cNvSpPr/>
          <p:nvPr/>
        </p:nvSpPr>
        <p:spPr>
          <a:xfrm flipH="false" flipV="false" rot="0">
            <a:off x="107982" y="113579"/>
            <a:ext cx="2936343" cy="528542"/>
          </a:xfrm>
          <a:custGeom>
            <a:avLst/>
            <a:gdLst/>
            <a:ahLst/>
            <a:cxnLst/>
            <a:rect r="r" b="b" t="t" l="l"/>
            <a:pathLst>
              <a:path h="528542" w="2936343">
                <a:moveTo>
                  <a:pt x="0" y="0"/>
                </a:moveTo>
                <a:lnTo>
                  <a:pt x="2936343" y="0"/>
                </a:lnTo>
                <a:lnTo>
                  <a:pt x="2936343" y="528542"/>
                </a:lnTo>
                <a:lnTo>
                  <a:pt x="0" y="528542"/>
                </a:lnTo>
                <a:lnTo>
                  <a:pt x="0" y="0"/>
                </a:lnTo>
                <a:close/>
              </a:path>
            </a:pathLst>
          </a:custGeom>
          <a:blipFill>
            <a:blip r:embed="rId9"/>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81D40"/>
        </a:solidFill>
      </p:bgPr>
    </p:bg>
    <p:spTree>
      <p:nvGrpSpPr>
        <p:cNvPr id="1" name=""/>
        <p:cNvGrpSpPr/>
        <p:nvPr/>
      </p:nvGrpSpPr>
      <p:grpSpPr>
        <a:xfrm>
          <a:off x="0" y="0"/>
          <a:ext cx="0" cy="0"/>
          <a:chOff x="0" y="0"/>
          <a:chExt cx="0" cy="0"/>
        </a:xfrm>
      </p:grpSpPr>
      <p:sp>
        <p:nvSpPr>
          <p:cNvPr name="Freeform 2" id="2"/>
          <p:cNvSpPr/>
          <p:nvPr/>
        </p:nvSpPr>
        <p:spPr>
          <a:xfrm flipH="false" flipV="true" rot="-404241">
            <a:off x="-4650155" y="-3151792"/>
            <a:ext cx="12534437" cy="13514217"/>
          </a:xfrm>
          <a:custGeom>
            <a:avLst/>
            <a:gdLst/>
            <a:ahLst/>
            <a:cxnLst/>
            <a:rect r="r" b="b" t="t" l="l"/>
            <a:pathLst>
              <a:path h="13514217" w="12534437">
                <a:moveTo>
                  <a:pt x="0" y="13514217"/>
                </a:moveTo>
                <a:lnTo>
                  <a:pt x="12534437" y="13514217"/>
                </a:lnTo>
                <a:lnTo>
                  <a:pt x="12534437" y="0"/>
                </a:lnTo>
                <a:lnTo>
                  <a:pt x="0" y="0"/>
                </a:lnTo>
                <a:lnTo>
                  <a:pt x="0" y="13514217"/>
                </a:lnTo>
                <a:close/>
              </a:path>
            </a:pathLst>
          </a:custGeom>
          <a:blipFill>
            <a:blip r:embed="rId2">
              <a:alphaModFix amt="52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4882430" y="-446766"/>
            <a:ext cx="15943862" cy="11636699"/>
            <a:chOff x="0" y="0"/>
            <a:chExt cx="4199206" cy="3064810"/>
          </a:xfrm>
        </p:grpSpPr>
        <p:sp>
          <p:nvSpPr>
            <p:cNvPr name="Freeform 4" id="4"/>
            <p:cNvSpPr/>
            <p:nvPr/>
          </p:nvSpPr>
          <p:spPr>
            <a:xfrm flipH="false" flipV="false" rot="0">
              <a:off x="0" y="0"/>
              <a:ext cx="4199206" cy="3064810"/>
            </a:xfrm>
            <a:custGeom>
              <a:avLst/>
              <a:gdLst/>
              <a:ahLst/>
              <a:cxnLst/>
              <a:rect r="r" b="b" t="t" l="l"/>
              <a:pathLst>
                <a:path h="3064810" w="4199206">
                  <a:moveTo>
                    <a:pt x="0" y="0"/>
                  </a:moveTo>
                  <a:lnTo>
                    <a:pt x="4199206" y="0"/>
                  </a:lnTo>
                  <a:lnTo>
                    <a:pt x="4199206" y="3064810"/>
                  </a:lnTo>
                  <a:lnTo>
                    <a:pt x="0" y="3064810"/>
                  </a:lnTo>
                  <a:close/>
                </a:path>
              </a:pathLst>
            </a:custGeom>
            <a:solidFill>
              <a:srgbClr val="FFFFFF"/>
            </a:solidFill>
          </p:spPr>
        </p:sp>
        <p:sp>
          <p:nvSpPr>
            <p:cNvPr name="TextBox 5" id="5"/>
            <p:cNvSpPr txBox="true"/>
            <p:nvPr/>
          </p:nvSpPr>
          <p:spPr>
            <a:xfrm>
              <a:off x="0" y="-57150"/>
              <a:ext cx="4199206" cy="312196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5400000">
            <a:off x="8994460" y="1714615"/>
            <a:ext cx="14682409" cy="5453630"/>
          </a:xfrm>
          <a:custGeom>
            <a:avLst/>
            <a:gdLst/>
            <a:ahLst/>
            <a:cxnLst/>
            <a:rect r="r" b="b" t="t" l="l"/>
            <a:pathLst>
              <a:path h="5453630" w="14682409">
                <a:moveTo>
                  <a:pt x="0" y="0"/>
                </a:moveTo>
                <a:lnTo>
                  <a:pt x="14682409" y="0"/>
                </a:lnTo>
                <a:lnTo>
                  <a:pt x="14682409" y="5453630"/>
                </a:lnTo>
                <a:lnTo>
                  <a:pt x="0" y="5453630"/>
                </a:lnTo>
                <a:lnTo>
                  <a:pt x="0" y="0"/>
                </a:lnTo>
                <a:close/>
              </a:path>
            </a:pathLst>
          </a:custGeom>
          <a:blipFill>
            <a:blip r:embed="rId4">
              <a:extLst>
                <a:ext uri="{96DAC541-7B7A-43D3-8B79-37D633B846F1}">
                  <asvg:svgBlip xmlns:asvg="http://schemas.microsoft.com/office/drawing/2016/SVG/main" r:embed="rId5"/>
                </a:ext>
              </a:extLst>
            </a:blip>
            <a:stretch>
              <a:fillRect l="0" t="-49114" r="0" b="-40014"/>
            </a:stretch>
          </a:blipFill>
        </p:spPr>
      </p:sp>
      <p:grpSp>
        <p:nvGrpSpPr>
          <p:cNvPr name="Group 7" id="7"/>
          <p:cNvGrpSpPr/>
          <p:nvPr/>
        </p:nvGrpSpPr>
        <p:grpSpPr>
          <a:xfrm rot="0">
            <a:off x="9233810" y="4632039"/>
            <a:ext cx="1479087" cy="147908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9" id="9"/>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9233810" y="7524415"/>
            <a:ext cx="1479087" cy="1479087"/>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2" id="12"/>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5127036" y="1248399"/>
            <a:ext cx="2370677" cy="2370677"/>
            <a:chOff x="0" y="0"/>
            <a:chExt cx="3160902" cy="3160902"/>
          </a:xfrm>
        </p:grpSpPr>
        <p:grpSp>
          <p:nvGrpSpPr>
            <p:cNvPr name="Group 14" id="14"/>
            <p:cNvGrpSpPr/>
            <p:nvPr/>
          </p:nvGrpSpPr>
          <p:grpSpPr>
            <a:xfrm rot="0">
              <a:off x="0" y="0"/>
              <a:ext cx="3160902" cy="3160902"/>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23258"/>
              </a:solidFill>
            </p:spPr>
          </p:sp>
          <p:sp>
            <p:nvSpPr>
              <p:cNvPr name="TextBox 16" id="16"/>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212659" y="183056"/>
              <a:ext cx="2747963" cy="2747963"/>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0" t="-16666" r="0" b="-16666"/>
                </a:stretch>
              </a:blipFill>
            </p:spPr>
          </p:sp>
        </p:grpSp>
      </p:grpSp>
      <p:grpSp>
        <p:nvGrpSpPr>
          <p:cNvPr name="Group 19" id="19"/>
          <p:cNvGrpSpPr/>
          <p:nvPr/>
        </p:nvGrpSpPr>
        <p:grpSpPr>
          <a:xfrm rot="0">
            <a:off x="11337965" y="6395559"/>
            <a:ext cx="2370677" cy="2370677"/>
            <a:chOff x="0" y="0"/>
            <a:chExt cx="3160902" cy="3160902"/>
          </a:xfrm>
        </p:grpSpPr>
        <p:grpSp>
          <p:nvGrpSpPr>
            <p:cNvPr name="Group 20" id="20"/>
            <p:cNvGrpSpPr/>
            <p:nvPr/>
          </p:nvGrpSpPr>
          <p:grpSpPr>
            <a:xfrm rot="0">
              <a:off x="0" y="0"/>
              <a:ext cx="3160902" cy="3160902"/>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8FF9F"/>
              </a:solidFill>
            </p:spPr>
          </p:sp>
          <p:sp>
            <p:nvSpPr>
              <p:cNvPr name="TextBox 22" id="22"/>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206470" y="206470"/>
              <a:ext cx="2747963" cy="2747963"/>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0" t="-16666" r="0" b="-16666"/>
                </a:stretch>
              </a:blipFill>
            </p:spPr>
          </p:sp>
        </p:grpSp>
      </p:grpSp>
      <p:grpSp>
        <p:nvGrpSpPr>
          <p:cNvPr name="Group 25" id="25"/>
          <p:cNvGrpSpPr/>
          <p:nvPr/>
        </p:nvGrpSpPr>
        <p:grpSpPr>
          <a:xfrm rot="0">
            <a:off x="5120951" y="3820801"/>
            <a:ext cx="2374733" cy="2374733"/>
            <a:chOff x="0" y="0"/>
            <a:chExt cx="3166311" cy="3166311"/>
          </a:xfrm>
        </p:grpSpPr>
        <p:grpSp>
          <p:nvGrpSpPr>
            <p:cNvPr name="Group 26" id="26"/>
            <p:cNvGrpSpPr/>
            <p:nvPr/>
          </p:nvGrpSpPr>
          <p:grpSpPr>
            <a:xfrm rot="0">
              <a:off x="0" y="0"/>
              <a:ext cx="3166311" cy="3166311"/>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8FF9F"/>
              </a:solidFill>
            </p:spPr>
          </p:sp>
          <p:sp>
            <p:nvSpPr>
              <p:cNvPr name="TextBox 28" id="28"/>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29" id="29"/>
            <p:cNvGrpSpPr/>
            <p:nvPr/>
          </p:nvGrpSpPr>
          <p:grpSpPr>
            <a:xfrm rot="0">
              <a:off x="206823" y="206823"/>
              <a:ext cx="2752665" cy="2752665"/>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8"/>
                <a:stretch>
                  <a:fillRect l="-1741" t="0" r="-1741" b="-37520"/>
                </a:stretch>
              </a:blipFill>
            </p:spPr>
          </p:sp>
        </p:grpSp>
      </p:grpSp>
      <p:grpSp>
        <p:nvGrpSpPr>
          <p:cNvPr name="Group 31" id="31"/>
          <p:cNvGrpSpPr/>
          <p:nvPr/>
        </p:nvGrpSpPr>
        <p:grpSpPr>
          <a:xfrm rot="0">
            <a:off x="11337965" y="3835792"/>
            <a:ext cx="2354451" cy="2354451"/>
            <a:chOff x="0" y="0"/>
            <a:chExt cx="3139268" cy="3139268"/>
          </a:xfrm>
        </p:grpSpPr>
        <p:grpSp>
          <p:nvGrpSpPr>
            <p:cNvPr name="Group 32" id="32"/>
            <p:cNvGrpSpPr/>
            <p:nvPr/>
          </p:nvGrpSpPr>
          <p:grpSpPr>
            <a:xfrm rot="0">
              <a:off x="0" y="0"/>
              <a:ext cx="3139268" cy="3139268"/>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23258"/>
              </a:solidFill>
            </p:spPr>
          </p:sp>
          <p:sp>
            <p:nvSpPr>
              <p:cNvPr name="TextBox 34" id="34"/>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35" id="35"/>
            <p:cNvGrpSpPr/>
            <p:nvPr/>
          </p:nvGrpSpPr>
          <p:grpSpPr>
            <a:xfrm rot="0">
              <a:off x="205057" y="205057"/>
              <a:ext cx="2729155" cy="2729155"/>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9"/>
                <a:stretch>
                  <a:fillRect l="0" t="-16666" r="0" b="-16666"/>
                </a:stretch>
              </a:blipFill>
            </p:spPr>
          </p:sp>
        </p:grpSp>
      </p:grpSp>
      <p:grpSp>
        <p:nvGrpSpPr>
          <p:cNvPr name="Group 37" id="37"/>
          <p:cNvGrpSpPr/>
          <p:nvPr/>
        </p:nvGrpSpPr>
        <p:grpSpPr>
          <a:xfrm rot="0">
            <a:off x="5120951" y="6395559"/>
            <a:ext cx="2370677" cy="2370677"/>
            <a:chOff x="0" y="0"/>
            <a:chExt cx="3160902" cy="3160902"/>
          </a:xfrm>
        </p:grpSpPr>
        <p:grpSp>
          <p:nvGrpSpPr>
            <p:cNvPr name="Group 38" id="38"/>
            <p:cNvGrpSpPr/>
            <p:nvPr/>
          </p:nvGrpSpPr>
          <p:grpSpPr>
            <a:xfrm rot="0">
              <a:off x="0" y="0"/>
              <a:ext cx="3160902" cy="3160902"/>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23258"/>
              </a:solidFill>
            </p:spPr>
          </p:sp>
          <p:sp>
            <p:nvSpPr>
              <p:cNvPr name="TextBox 40" id="40"/>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41" id="41"/>
            <p:cNvGrpSpPr/>
            <p:nvPr/>
          </p:nvGrpSpPr>
          <p:grpSpPr>
            <a:xfrm rot="0">
              <a:off x="206470" y="206470"/>
              <a:ext cx="2747963" cy="2747963"/>
              <a:chOff x="0" y="0"/>
              <a:chExt cx="812800" cy="812800"/>
            </a:xfrm>
          </p:grpSpPr>
          <p:sp>
            <p:nvSpPr>
              <p:cNvPr name="Freeform 42" id="4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l="0" t="0" r="0" b="0"/>
                </a:stretch>
              </a:blipFill>
            </p:spPr>
          </p:sp>
        </p:grpSp>
      </p:grpSp>
      <p:grpSp>
        <p:nvGrpSpPr>
          <p:cNvPr name="Group 43" id="43"/>
          <p:cNvGrpSpPr/>
          <p:nvPr/>
        </p:nvGrpSpPr>
        <p:grpSpPr>
          <a:xfrm rot="0">
            <a:off x="11310524" y="1248399"/>
            <a:ext cx="2356918" cy="2356918"/>
            <a:chOff x="0" y="0"/>
            <a:chExt cx="3142557" cy="3142557"/>
          </a:xfrm>
        </p:grpSpPr>
        <p:grpSp>
          <p:nvGrpSpPr>
            <p:cNvPr name="Group 44" id="44"/>
            <p:cNvGrpSpPr/>
            <p:nvPr/>
          </p:nvGrpSpPr>
          <p:grpSpPr>
            <a:xfrm rot="0">
              <a:off x="0" y="0"/>
              <a:ext cx="3142557" cy="3142557"/>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8FF9F"/>
              </a:solidFill>
            </p:spPr>
          </p:sp>
          <p:sp>
            <p:nvSpPr>
              <p:cNvPr name="TextBox 46" id="46"/>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47" id="47"/>
            <p:cNvGrpSpPr/>
            <p:nvPr/>
          </p:nvGrpSpPr>
          <p:grpSpPr>
            <a:xfrm rot="0">
              <a:off x="205271" y="205271"/>
              <a:ext cx="2732014" cy="2732014"/>
              <a:chOff x="0" y="0"/>
              <a:chExt cx="812800" cy="812800"/>
            </a:xfrm>
          </p:grpSpPr>
          <p:sp>
            <p:nvSpPr>
              <p:cNvPr name="Freeform 48" id="4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1"/>
                <a:stretch>
                  <a:fillRect l="0" t="-5933" r="0" b="-17714"/>
                </a:stretch>
              </a:blipFill>
            </p:spPr>
          </p:sp>
        </p:grpSp>
      </p:grpSp>
      <p:sp>
        <p:nvSpPr>
          <p:cNvPr name="TextBox 49" id="49"/>
          <p:cNvSpPr txBox="true"/>
          <p:nvPr/>
        </p:nvSpPr>
        <p:spPr>
          <a:xfrm rot="0">
            <a:off x="-89440" y="4256427"/>
            <a:ext cx="5120951" cy="1274123"/>
          </a:xfrm>
          <a:prstGeom prst="rect">
            <a:avLst/>
          </a:prstGeom>
        </p:spPr>
        <p:txBody>
          <a:bodyPr anchor="t" rtlCol="false" tIns="0" lIns="0" bIns="0" rIns="0">
            <a:spAutoFit/>
          </a:bodyPr>
          <a:lstStyle/>
          <a:p>
            <a:pPr algn="ctr">
              <a:lnSpc>
                <a:spcPts val="9856"/>
              </a:lnSpc>
              <a:spcBef>
                <a:spcPct val="0"/>
              </a:spcBef>
            </a:pPr>
            <a:r>
              <a:rPr lang="en-US" b="true" sz="7040">
                <a:solidFill>
                  <a:srgbClr val="38FF64"/>
                </a:solidFill>
                <a:latin typeface="Poppins Bold"/>
                <a:ea typeface="Poppins Bold"/>
                <a:cs typeface="Poppins Bold"/>
                <a:sym typeface="Poppins Bold"/>
              </a:rPr>
              <a:t>“GENSAE.”</a:t>
            </a:r>
          </a:p>
        </p:txBody>
      </p:sp>
      <p:sp>
        <p:nvSpPr>
          <p:cNvPr name="TextBox 50" id="50"/>
          <p:cNvSpPr txBox="true"/>
          <p:nvPr/>
        </p:nvSpPr>
        <p:spPr>
          <a:xfrm rot="0">
            <a:off x="7413033" y="1438417"/>
            <a:ext cx="3897491" cy="1004259"/>
          </a:xfrm>
          <a:prstGeom prst="rect">
            <a:avLst/>
          </a:prstGeom>
        </p:spPr>
        <p:txBody>
          <a:bodyPr anchor="t" rtlCol="false" tIns="0" lIns="0" bIns="0" rIns="0">
            <a:spAutoFit/>
          </a:bodyPr>
          <a:lstStyle/>
          <a:p>
            <a:pPr algn="ctr">
              <a:lnSpc>
                <a:spcPts val="3972"/>
              </a:lnSpc>
              <a:spcBef>
                <a:spcPct val="0"/>
              </a:spcBef>
            </a:pPr>
            <a:r>
              <a:rPr lang="en-US" b="true" sz="2837">
                <a:solidFill>
                  <a:srgbClr val="000000"/>
                </a:solidFill>
                <a:latin typeface="Poppins Bold"/>
                <a:ea typeface="Poppins Bold"/>
                <a:cs typeface="Poppins Bold"/>
                <a:sym typeface="Poppins Bold"/>
              </a:rPr>
              <a:t>CONSTANCE, Titouan (ENSAE)</a:t>
            </a:r>
          </a:p>
        </p:txBody>
      </p:sp>
      <p:sp>
        <p:nvSpPr>
          <p:cNvPr name="TextBox 51" id="51"/>
          <p:cNvSpPr txBox="true"/>
          <p:nvPr/>
        </p:nvSpPr>
        <p:spPr>
          <a:xfrm rot="0">
            <a:off x="7413033" y="3896438"/>
            <a:ext cx="3461934" cy="1004259"/>
          </a:xfrm>
          <a:prstGeom prst="rect">
            <a:avLst/>
          </a:prstGeom>
        </p:spPr>
        <p:txBody>
          <a:bodyPr anchor="t" rtlCol="false" tIns="0" lIns="0" bIns="0" rIns="0">
            <a:spAutoFit/>
          </a:bodyPr>
          <a:lstStyle/>
          <a:p>
            <a:pPr algn="ctr">
              <a:lnSpc>
                <a:spcPts val="3972"/>
              </a:lnSpc>
              <a:spcBef>
                <a:spcPct val="0"/>
              </a:spcBef>
            </a:pPr>
            <a:r>
              <a:rPr lang="en-US" b="true" sz="2837">
                <a:solidFill>
                  <a:srgbClr val="000000"/>
                </a:solidFill>
                <a:latin typeface="Poppins Bold"/>
                <a:ea typeface="Poppins Bold"/>
                <a:cs typeface="Poppins Bold"/>
                <a:sym typeface="Poppins Bold"/>
              </a:rPr>
              <a:t>GENAY, Valentin (ENSAE)</a:t>
            </a:r>
          </a:p>
        </p:txBody>
      </p:sp>
      <p:sp>
        <p:nvSpPr>
          <p:cNvPr name="TextBox 52" id="52"/>
          <p:cNvSpPr txBox="true"/>
          <p:nvPr/>
        </p:nvSpPr>
        <p:spPr>
          <a:xfrm rot="0">
            <a:off x="7491628" y="6576639"/>
            <a:ext cx="3818896" cy="1004259"/>
          </a:xfrm>
          <a:prstGeom prst="rect">
            <a:avLst/>
          </a:prstGeom>
        </p:spPr>
        <p:txBody>
          <a:bodyPr anchor="t" rtlCol="false" tIns="0" lIns="0" bIns="0" rIns="0">
            <a:spAutoFit/>
          </a:bodyPr>
          <a:lstStyle/>
          <a:p>
            <a:pPr algn="ctr">
              <a:lnSpc>
                <a:spcPts val="3972"/>
              </a:lnSpc>
              <a:spcBef>
                <a:spcPct val="0"/>
              </a:spcBef>
            </a:pPr>
            <a:r>
              <a:rPr lang="en-US" b="true" sz="2837">
                <a:solidFill>
                  <a:srgbClr val="000000"/>
                </a:solidFill>
                <a:latin typeface="Poppins Bold"/>
                <a:ea typeface="Poppins Bold"/>
                <a:cs typeface="Poppins Bold"/>
                <a:sym typeface="Poppins Bold"/>
              </a:rPr>
              <a:t>HOUARD, Alexandre (ENSAE &amp; HEC)</a:t>
            </a:r>
          </a:p>
        </p:txBody>
      </p:sp>
      <p:sp>
        <p:nvSpPr>
          <p:cNvPr name="TextBox 53" id="53"/>
          <p:cNvSpPr txBox="true"/>
          <p:nvPr/>
        </p:nvSpPr>
        <p:spPr>
          <a:xfrm rot="0">
            <a:off x="13470932" y="6615406"/>
            <a:ext cx="4094731" cy="1004259"/>
          </a:xfrm>
          <a:prstGeom prst="rect">
            <a:avLst/>
          </a:prstGeom>
        </p:spPr>
        <p:txBody>
          <a:bodyPr anchor="t" rtlCol="false" tIns="0" lIns="0" bIns="0" rIns="0">
            <a:spAutoFit/>
          </a:bodyPr>
          <a:lstStyle/>
          <a:p>
            <a:pPr algn="ctr">
              <a:lnSpc>
                <a:spcPts val="3972"/>
              </a:lnSpc>
              <a:spcBef>
                <a:spcPct val="0"/>
              </a:spcBef>
            </a:pPr>
            <a:r>
              <a:rPr lang="en-US" b="true" sz="2837">
                <a:solidFill>
                  <a:srgbClr val="000000"/>
                </a:solidFill>
                <a:latin typeface="Poppins Bold"/>
                <a:ea typeface="Poppins Bold"/>
                <a:cs typeface="Poppins Bold"/>
                <a:sym typeface="Poppins Bold"/>
              </a:rPr>
              <a:t>GAUTIER, Yann (ENSAE)</a:t>
            </a:r>
          </a:p>
        </p:txBody>
      </p:sp>
      <p:sp>
        <p:nvSpPr>
          <p:cNvPr name="TextBox 54" id="54"/>
          <p:cNvSpPr txBox="true"/>
          <p:nvPr/>
        </p:nvSpPr>
        <p:spPr>
          <a:xfrm rot="0">
            <a:off x="13470932" y="4000880"/>
            <a:ext cx="4094731" cy="1004259"/>
          </a:xfrm>
          <a:prstGeom prst="rect">
            <a:avLst/>
          </a:prstGeom>
        </p:spPr>
        <p:txBody>
          <a:bodyPr anchor="t" rtlCol="false" tIns="0" lIns="0" bIns="0" rIns="0">
            <a:spAutoFit/>
          </a:bodyPr>
          <a:lstStyle/>
          <a:p>
            <a:pPr algn="ctr">
              <a:lnSpc>
                <a:spcPts val="3972"/>
              </a:lnSpc>
            </a:pPr>
            <a:r>
              <a:rPr lang="en-US" sz="2837" b="true">
                <a:solidFill>
                  <a:srgbClr val="000000"/>
                </a:solidFill>
                <a:latin typeface="Poppins Bold"/>
                <a:ea typeface="Poppins Bold"/>
                <a:cs typeface="Poppins Bold"/>
                <a:sym typeface="Poppins Bold"/>
              </a:rPr>
              <a:t>GOUIFFES, Quentin</a:t>
            </a:r>
          </a:p>
          <a:p>
            <a:pPr algn="ctr">
              <a:lnSpc>
                <a:spcPts val="3972"/>
              </a:lnSpc>
              <a:spcBef>
                <a:spcPct val="0"/>
              </a:spcBef>
            </a:pPr>
            <a:r>
              <a:rPr lang="en-US" b="true" sz="2837">
                <a:solidFill>
                  <a:srgbClr val="000000"/>
                </a:solidFill>
                <a:latin typeface="Poppins Bold"/>
                <a:ea typeface="Poppins Bold"/>
                <a:cs typeface="Poppins Bold"/>
                <a:sym typeface="Poppins Bold"/>
              </a:rPr>
              <a:t>(ENSAE)</a:t>
            </a:r>
          </a:p>
        </p:txBody>
      </p:sp>
      <p:sp>
        <p:nvSpPr>
          <p:cNvPr name="TextBox 55" id="55"/>
          <p:cNvSpPr txBox="true"/>
          <p:nvPr/>
        </p:nvSpPr>
        <p:spPr>
          <a:xfrm rot="0">
            <a:off x="13470932" y="1483042"/>
            <a:ext cx="4094731" cy="1004259"/>
          </a:xfrm>
          <a:prstGeom prst="rect">
            <a:avLst/>
          </a:prstGeom>
        </p:spPr>
        <p:txBody>
          <a:bodyPr anchor="t" rtlCol="false" tIns="0" lIns="0" bIns="0" rIns="0">
            <a:spAutoFit/>
          </a:bodyPr>
          <a:lstStyle/>
          <a:p>
            <a:pPr algn="ctr">
              <a:lnSpc>
                <a:spcPts val="3972"/>
              </a:lnSpc>
              <a:spcBef>
                <a:spcPct val="0"/>
              </a:spcBef>
            </a:pPr>
            <a:r>
              <a:rPr lang="en-US" b="true" sz="2837">
                <a:solidFill>
                  <a:srgbClr val="000000"/>
                </a:solidFill>
                <a:latin typeface="Poppins Bold"/>
                <a:ea typeface="Poppins Bold"/>
                <a:cs typeface="Poppins Bold"/>
                <a:sym typeface="Poppins Bold"/>
              </a:rPr>
              <a:t>DE ROUCK, Arthur (ENSAE)</a:t>
            </a:r>
          </a:p>
        </p:txBody>
      </p:sp>
      <p:sp>
        <p:nvSpPr>
          <p:cNvPr name="TextBox 56" id="56"/>
          <p:cNvSpPr txBox="true"/>
          <p:nvPr/>
        </p:nvSpPr>
        <p:spPr>
          <a:xfrm rot="0">
            <a:off x="7491628" y="7723773"/>
            <a:ext cx="3818896" cy="430161"/>
          </a:xfrm>
          <a:prstGeom prst="rect">
            <a:avLst/>
          </a:prstGeom>
        </p:spPr>
        <p:txBody>
          <a:bodyPr anchor="t" rtlCol="false" tIns="0" lIns="0" bIns="0" rIns="0">
            <a:spAutoFit/>
          </a:bodyPr>
          <a:lstStyle/>
          <a:p>
            <a:pPr algn="ctr">
              <a:lnSpc>
                <a:spcPts val="3092"/>
              </a:lnSpc>
            </a:pPr>
            <a:r>
              <a:rPr lang="en-US" b="true" sz="2837">
                <a:solidFill>
                  <a:srgbClr val="1F888D"/>
                </a:solidFill>
                <a:latin typeface="Poppins Bold"/>
                <a:ea typeface="Poppins Bold"/>
                <a:cs typeface="Poppins Bold"/>
                <a:sym typeface="Poppins Bold"/>
              </a:rPr>
              <a:t>fullstack dev.</a:t>
            </a:r>
          </a:p>
        </p:txBody>
      </p:sp>
      <p:sp>
        <p:nvSpPr>
          <p:cNvPr name="TextBox 57" id="57"/>
          <p:cNvSpPr txBox="true"/>
          <p:nvPr/>
        </p:nvSpPr>
        <p:spPr>
          <a:xfrm rot="0">
            <a:off x="7324362" y="5156502"/>
            <a:ext cx="3818896" cy="430161"/>
          </a:xfrm>
          <a:prstGeom prst="rect">
            <a:avLst/>
          </a:prstGeom>
        </p:spPr>
        <p:txBody>
          <a:bodyPr anchor="t" rtlCol="false" tIns="0" lIns="0" bIns="0" rIns="0">
            <a:spAutoFit/>
          </a:bodyPr>
          <a:lstStyle/>
          <a:p>
            <a:pPr algn="ctr">
              <a:lnSpc>
                <a:spcPts val="3092"/>
              </a:lnSpc>
            </a:pPr>
            <a:r>
              <a:rPr lang="en-US" b="true" sz="2837">
                <a:solidFill>
                  <a:srgbClr val="1F888D"/>
                </a:solidFill>
                <a:latin typeface="Poppins Bold"/>
                <a:ea typeface="Poppins Bold"/>
                <a:cs typeface="Poppins Bold"/>
                <a:sym typeface="Poppins Bold"/>
              </a:rPr>
              <a:t>business plan.</a:t>
            </a:r>
          </a:p>
        </p:txBody>
      </p:sp>
      <p:sp>
        <p:nvSpPr>
          <p:cNvPr name="TextBox 58" id="58"/>
          <p:cNvSpPr txBox="true"/>
          <p:nvPr/>
        </p:nvSpPr>
        <p:spPr>
          <a:xfrm rot="0">
            <a:off x="7413033" y="2585551"/>
            <a:ext cx="3818896" cy="430161"/>
          </a:xfrm>
          <a:prstGeom prst="rect">
            <a:avLst/>
          </a:prstGeom>
        </p:spPr>
        <p:txBody>
          <a:bodyPr anchor="t" rtlCol="false" tIns="0" lIns="0" bIns="0" rIns="0">
            <a:spAutoFit/>
          </a:bodyPr>
          <a:lstStyle/>
          <a:p>
            <a:pPr algn="ctr">
              <a:lnSpc>
                <a:spcPts val="3092"/>
              </a:lnSpc>
            </a:pPr>
            <a:r>
              <a:rPr lang="en-US" b="true" sz="2837">
                <a:solidFill>
                  <a:srgbClr val="1F888D"/>
                </a:solidFill>
                <a:latin typeface="Poppins Bold"/>
                <a:ea typeface="Poppins Bold"/>
                <a:cs typeface="Poppins Bold"/>
                <a:sym typeface="Poppins Bold"/>
              </a:rPr>
              <a:t>prompt engineer.</a:t>
            </a:r>
          </a:p>
        </p:txBody>
      </p:sp>
      <p:sp>
        <p:nvSpPr>
          <p:cNvPr name="TextBox 59" id="59"/>
          <p:cNvSpPr txBox="true"/>
          <p:nvPr/>
        </p:nvSpPr>
        <p:spPr>
          <a:xfrm rot="0">
            <a:off x="13608850" y="2596006"/>
            <a:ext cx="3818896" cy="430161"/>
          </a:xfrm>
          <a:prstGeom prst="rect">
            <a:avLst/>
          </a:prstGeom>
        </p:spPr>
        <p:txBody>
          <a:bodyPr anchor="t" rtlCol="false" tIns="0" lIns="0" bIns="0" rIns="0">
            <a:spAutoFit/>
          </a:bodyPr>
          <a:lstStyle/>
          <a:p>
            <a:pPr algn="ctr">
              <a:lnSpc>
                <a:spcPts val="3092"/>
              </a:lnSpc>
            </a:pPr>
            <a:r>
              <a:rPr lang="en-US" b="true" sz="2837">
                <a:solidFill>
                  <a:srgbClr val="1F888D"/>
                </a:solidFill>
                <a:latin typeface="Poppins Bold"/>
                <a:ea typeface="Poppins Bold"/>
                <a:cs typeface="Poppins Bold"/>
                <a:sym typeface="Poppins Bold"/>
              </a:rPr>
              <a:t>prompt engineer.</a:t>
            </a:r>
          </a:p>
        </p:txBody>
      </p:sp>
      <p:sp>
        <p:nvSpPr>
          <p:cNvPr name="TextBox 60" id="60"/>
          <p:cNvSpPr txBox="true"/>
          <p:nvPr/>
        </p:nvSpPr>
        <p:spPr>
          <a:xfrm rot="0">
            <a:off x="13737217" y="7723773"/>
            <a:ext cx="3818896" cy="430161"/>
          </a:xfrm>
          <a:prstGeom prst="rect">
            <a:avLst/>
          </a:prstGeom>
        </p:spPr>
        <p:txBody>
          <a:bodyPr anchor="t" rtlCol="false" tIns="0" lIns="0" bIns="0" rIns="0">
            <a:spAutoFit/>
          </a:bodyPr>
          <a:lstStyle/>
          <a:p>
            <a:pPr algn="ctr">
              <a:lnSpc>
                <a:spcPts val="3092"/>
              </a:lnSpc>
            </a:pPr>
            <a:r>
              <a:rPr lang="en-US" b="true" sz="2837">
                <a:solidFill>
                  <a:srgbClr val="1F888D"/>
                </a:solidFill>
                <a:latin typeface="Poppins Bold"/>
                <a:ea typeface="Poppins Bold"/>
                <a:cs typeface="Poppins Bold"/>
                <a:sym typeface="Poppins Bold"/>
              </a:rPr>
              <a:t>ux/ui designer.</a:t>
            </a:r>
          </a:p>
        </p:txBody>
      </p:sp>
      <p:sp>
        <p:nvSpPr>
          <p:cNvPr name="TextBox 61" id="61"/>
          <p:cNvSpPr txBox="true"/>
          <p:nvPr/>
        </p:nvSpPr>
        <p:spPr>
          <a:xfrm rot="0">
            <a:off x="13778141" y="5156502"/>
            <a:ext cx="3818896" cy="430161"/>
          </a:xfrm>
          <a:prstGeom prst="rect">
            <a:avLst/>
          </a:prstGeom>
        </p:spPr>
        <p:txBody>
          <a:bodyPr anchor="t" rtlCol="false" tIns="0" lIns="0" bIns="0" rIns="0">
            <a:spAutoFit/>
          </a:bodyPr>
          <a:lstStyle/>
          <a:p>
            <a:pPr algn="ctr">
              <a:lnSpc>
                <a:spcPts val="3092"/>
              </a:lnSpc>
            </a:pPr>
            <a:r>
              <a:rPr lang="en-US" b="true" sz="2837">
                <a:solidFill>
                  <a:srgbClr val="1F888D"/>
                </a:solidFill>
                <a:latin typeface="Poppins Bold"/>
                <a:ea typeface="Poppins Bold"/>
                <a:cs typeface="Poppins Bold"/>
                <a:sym typeface="Poppins Bold"/>
              </a:rPr>
              <a:t>prompt engineer.</a:t>
            </a:r>
          </a:p>
        </p:txBody>
      </p:sp>
      <p:sp>
        <p:nvSpPr>
          <p:cNvPr name="Freeform 62" id="62"/>
          <p:cNvSpPr/>
          <p:nvPr/>
        </p:nvSpPr>
        <p:spPr>
          <a:xfrm flipH="false" flipV="false" rot="0">
            <a:off x="107982" y="113579"/>
            <a:ext cx="2936343" cy="528542"/>
          </a:xfrm>
          <a:custGeom>
            <a:avLst/>
            <a:gdLst/>
            <a:ahLst/>
            <a:cxnLst/>
            <a:rect r="r" b="b" t="t" l="l"/>
            <a:pathLst>
              <a:path h="528542" w="2936343">
                <a:moveTo>
                  <a:pt x="0" y="0"/>
                </a:moveTo>
                <a:lnTo>
                  <a:pt x="2936343" y="0"/>
                </a:lnTo>
                <a:lnTo>
                  <a:pt x="2936343" y="528542"/>
                </a:lnTo>
                <a:lnTo>
                  <a:pt x="0" y="528542"/>
                </a:lnTo>
                <a:lnTo>
                  <a:pt x="0" y="0"/>
                </a:lnTo>
                <a:close/>
              </a:path>
            </a:pathLst>
          </a:custGeom>
          <a:blipFill>
            <a:blip r:embed="rId12"/>
            <a:stretch>
              <a:fillRect l="0" t="0" r="0" b="0"/>
            </a:stretch>
          </a:blipFill>
        </p:spPr>
      </p:sp>
      <p:sp>
        <p:nvSpPr>
          <p:cNvPr name="TextBox 63" id="63"/>
          <p:cNvSpPr txBox="true"/>
          <p:nvPr/>
        </p:nvSpPr>
        <p:spPr>
          <a:xfrm rot="0">
            <a:off x="-1370302" y="3417844"/>
            <a:ext cx="7682676" cy="976238"/>
          </a:xfrm>
          <a:prstGeom prst="rect">
            <a:avLst/>
          </a:prstGeom>
        </p:spPr>
        <p:txBody>
          <a:bodyPr anchor="t" rtlCol="false" tIns="0" lIns="0" bIns="0" rIns="0">
            <a:spAutoFit/>
          </a:bodyPr>
          <a:lstStyle/>
          <a:p>
            <a:pPr algn="ctr">
              <a:lnSpc>
                <a:spcPts val="7616"/>
              </a:lnSpc>
              <a:spcBef>
                <a:spcPct val="0"/>
              </a:spcBef>
            </a:pPr>
            <a:r>
              <a:rPr lang="en-US" b="true" sz="5440">
                <a:solidFill>
                  <a:srgbClr val="FFFFFF"/>
                </a:solidFill>
                <a:latin typeface="Poppins Bold"/>
                <a:ea typeface="Poppins Bold"/>
                <a:cs typeface="Poppins Bold"/>
                <a:sym typeface="Poppins Bold"/>
              </a:rPr>
              <a:t>notre équipe</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81D40"/>
        </a:solidFill>
      </p:bgPr>
    </p:bg>
    <p:spTree>
      <p:nvGrpSpPr>
        <p:cNvPr id="1" name=""/>
        <p:cNvGrpSpPr/>
        <p:nvPr/>
      </p:nvGrpSpPr>
      <p:grpSpPr>
        <a:xfrm>
          <a:off x="0" y="0"/>
          <a:ext cx="0" cy="0"/>
          <a:chOff x="0" y="0"/>
          <a:chExt cx="0" cy="0"/>
        </a:xfrm>
      </p:grpSpPr>
      <p:sp>
        <p:nvSpPr>
          <p:cNvPr name="Freeform 2" id="2"/>
          <p:cNvSpPr/>
          <p:nvPr/>
        </p:nvSpPr>
        <p:spPr>
          <a:xfrm flipH="false" flipV="true" rot="0">
            <a:off x="-2892845" y="-7383325"/>
            <a:ext cx="18643622" cy="20100940"/>
          </a:xfrm>
          <a:custGeom>
            <a:avLst/>
            <a:gdLst/>
            <a:ahLst/>
            <a:cxnLst/>
            <a:rect r="r" b="b" t="t" l="l"/>
            <a:pathLst>
              <a:path h="20100940" w="18643622">
                <a:moveTo>
                  <a:pt x="0" y="20100940"/>
                </a:moveTo>
                <a:lnTo>
                  <a:pt x="18643622" y="20100940"/>
                </a:lnTo>
                <a:lnTo>
                  <a:pt x="18643622" y="0"/>
                </a:lnTo>
                <a:lnTo>
                  <a:pt x="0" y="0"/>
                </a:lnTo>
                <a:lnTo>
                  <a:pt x="0" y="2010094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7982" y="113579"/>
            <a:ext cx="2936343" cy="528542"/>
          </a:xfrm>
          <a:custGeom>
            <a:avLst/>
            <a:gdLst/>
            <a:ahLst/>
            <a:cxnLst/>
            <a:rect r="r" b="b" t="t" l="l"/>
            <a:pathLst>
              <a:path h="528542" w="2936343">
                <a:moveTo>
                  <a:pt x="0" y="0"/>
                </a:moveTo>
                <a:lnTo>
                  <a:pt x="2936343" y="0"/>
                </a:lnTo>
                <a:lnTo>
                  <a:pt x="2936343" y="528542"/>
                </a:lnTo>
                <a:lnTo>
                  <a:pt x="0" y="528542"/>
                </a:lnTo>
                <a:lnTo>
                  <a:pt x="0" y="0"/>
                </a:lnTo>
                <a:close/>
              </a:path>
            </a:pathLst>
          </a:custGeom>
          <a:blipFill>
            <a:blip r:embed="rId4"/>
            <a:stretch>
              <a:fillRect l="0" t="0" r="0" b="0"/>
            </a:stretch>
          </a:blipFill>
        </p:spPr>
      </p:sp>
      <p:sp>
        <p:nvSpPr>
          <p:cNvPr name="Freeform 4" id="4"/>
          <p:cNvSpPr/>
          <p:nvPr/>
        </p:nvSpPr>
        <p:spPr>
          <a:xfrm flipH="false" flipV="false" rot="-5711987">
            <a:off x="9238314" y="1837203"/>
            <a:ext cx="13011561" cy="7882837"/>
          </a:xfrm>
          <a:custGeom>
            <a:avLst/>
            <a:gdLst/>
            <a:ahLst/>
            <a:cxnLst/>
            <a:rect r="r" b="b" t="t" l="l"/>
            <a:pathLst>
              <a:path h="7882837" w="13011561">
                <a:moveTo>
                  <a:pt x="0" y="0"/>
                </a:moveTo>
                <a:lnTo>
                  <a:pt x="13011560" y="0"/>
                </a:lnTo>
                <a:lnTo>
                  <a:pt x="13011560" y="7882837"/>
                </a:lnTo>
                <a:lnTo>
                  <a:pt x="0" y="78828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466758" y="1291790"/>
            <a:ext cx="9021825" cy="854100"/>
          </a:xfrm>
          <a:prstGeom prst="rect">
            <a:avLst/>
          </a:prstGeom>
        </p:spPr>
        <p:txBody>
          <a:bodyPr anchor="t" rtlCol="false" tIns="0" lIns="0" bIns="0" rIns="0">
            <a:spAutoFit/>
          </a:bodyPr>
          <a:lstStyle/>
          <a:p>
            <a:pPr algn="l">
              <a:lnSpc>
                <a:spcPts val="5875"/>
              </a:lnSpc>
            </a:pPr>
            <a:r>
              <a:rPr lang="en-US" sz="6250" b="true">
                <a:solidFill>
                  <a:srgbClr val="00FD55"/>
                </a:solidFill>
                <a:latin typeface="Poppins Bold"/>
                <a:ea typeface="Poppins Bold"/>
                <a:cs typeface="Poppins Bold"/>
                <a:sym typeface="Poppins Bold"/>
              </a:rPr>
              <a:t>executive </a:t>
            </a:r>
            <a:r>
              <a:rPr lang="en-US" sz="6250" b="true">
                <a:solidFill>
                  <a:srgbClr val="FFFFFF"/>
                </a:solidFill>
                <a:latin typeface="Poppins Bold"/>
                <a:ea typeface="Poppins Bold"/>
                <a:cs typeface="Poppins Bold"/>
                <a:sym typeface="Poppins Bold"/>
              </a:rPr>
              <a:t>summary</a:t>
            </a:r>
            <a:r>
              <a:rPr lang="en-US" sz="6250" b="true">
                <a:solidFill>
                  <a:srgbClr val="00FD55"/>
                </a:solidFill>
                <a:latin typeface="Poppins Bold"/>
                <a:ea typeface="Poppins Bold"/>
                <a:cs typeface="Poppins Bold"/>
                <a:sym typeface="Poppins Bold"/>
              </a:rPr>
              <a:t>.</a:t>
            </a:r>
          </a:p>
        </p:txBody>
      </p:sp>
      <p:sp>
        <p:nvSpPr>
          <p:cNvPr name="TextBox 6" id="6"/>
          <p:cNvSpPr txBox="true"/>
          <p:nvPr/>
        </p:nvSpPr>
        <p:spPr>
          <a:xfrm rot="0">
            <a:off x="466758" y="2641491"/>
            <a:ext cx="3018151" cy="523876"/>
          </a:xfrm>
          <a:prstGeom prst="rect">
            <a:avLst/>
          </a:prstGeom>
        </p:spPr>
        <p:txBody>
          <a:bodyPr anchor="t" rtlCol="false" tIns="0" lIns="0" bIns="0" rIns="0">
            <a:spAutoFit/>
          </a:bodyPr>
          <a:lstStyle/>
          <a:p>
            <a:pPr algn="l">
              <a:lnSpc>
                <a:spcPts val="4199"/>
              </a:lnSpc>
              <a:spcBef>
                <a:spcPct val="0"/>
              </a:spcBef>
            </a:pPr>
            <a:r>
              <a:rPr lang="en-US" b="true" sz="2999">
                <a:solidFill>
                  <a:srgbClr val="FFFFFF"/>
                </a:solidFill>
                <a:latin typeface="Poppins Bold"/>
                <a:ea typeface="Poppins Bold"/>
                <a:cs typeface="Poppins Bold"/>
                <a:sym typeface="Poppins Bold"/>
              </a:rPr>
              <a:t>Notre Mission :</a:t>
            </a:r>
          </a:p>
        </p:txBody>
      </p:sp>
      <p:sp>
        <p:nvSpPr>
          <p:cNvPr name="TextBox 7" id="7"/>
          <p:cNvSpPr txBox="true"/>
          <p:nvPr/>
        </p:nvSpPr>
        <p:spPr>
          <a:xfrm rot="0">
            <a:off x="466758" y="4968996"/>
            <a:ext cx="2857215" cy="523876"/>
          </a:xfrm>
          <a:prstGeom prst="rect">
            <a:avLst/>
          </a:prstGeom>
        </p:spPr>
        <p:txBody>
          <a:bodyPr anchor="t" rtlCol="false" tIns="0" lIns="0" bIns="0" rIns="0">
            <a:spAutoFit/>
          </a:bodyPr>
          <a:lstStyle/>
          <a:p>
            <a:pPr algn="l">
              <a:lnSpc>
                <a:spcPts val="4199"/>
              </a:lnSpc>
              <a:spcBef>
                <a:spcPct val="0"/>
              </a:spcBef>
            </a:pPr>
            <a:r>
              <a:rPr lang="en-US" b="true" sz="2999">
                <a:solidFill>
                  <a:srgbClr val="FFFFFF"/>
                </a:solidFill>
                <a:latin typeface="Poppins Bold"/>
                <a:ea typeface="Poppins Bold"/>
                <a:cs typeface="Poppins Bold"/>
                <a:sym typeface="Poppins Bold"/>
              </a:rPr>
              <a:t>Notre Projet :</a:t>
            </a:r>
          </a:p>
        </p:txBody>
      </p:sp>
      <p:sp>
        <p:nvSpPr>
          <p:cNvPr name="TextBox 8" id="8"/>
          <p:cNvSpPr txBox="true"/>
          <p:nvPr/>
        </p:nvSpPr>
        <p:spPr>
          <a:xfrm rot="0">
            <a:off x="466758" y="6755620"/>
            <a:ext cx="6123144" cy="523876"/>
          </a:xfrm>
          <a:prstGeom prst="rect">
            <a:avLst/>
          </a:prstGeom>
        </p:spPr>
        <p:txBody>
          <a:bodyPr anchor="t" rtlCol="false" tIns="0" lIns="0" bIns="0" rIns="0">
            <a:spAutoFit/>
          </a:bodyPr>
          <a:lstStyle/>
          <a:p>
            <a:pPr algn="l">
              <a:lnSpc>
                <a:spcPts val="4199"/>
              </a:lnSpc>
              <a:spcBef>
                <a:spcPct val="0"/>
              </a:spcBef>
            </a:pPr>
            <a:r>
              <a:rPr lang="en-US" b="true" sz="2999">
                <a:solidFill>
                  <a:srgbClr val="FFFFFF"/>
                </a:solidFill>
                <a:latin typeface="Poppins Bold"/>
                <a:ea typeface="Poppins Bold"/>
                <a:cs typeface="Poppins Bold"/>
                <a:sym typeface="Poppins Bold"/>
              </a:rPr>
              <a:t>Les points forts de notre outil :</a:t>
            </a:r>
          </a:p>
        </p:txBody>
      </p:sp>
      <p:sp>
        <p:nvSpPr>
          <p:cNvPr name="TextBox 9" id="9"/>
          <p:cNvSpPr txBox="true"/>
          <p:nvPr/>
        </p:nvSpPr>
        <p:spPr>
          <a:xfrm rot="0">
            <a:off x="845142" y="3365392"/>
            <a:ext cx="13068370" cy="879475"/>
          </a:xfrm>
          <a:prstGeom prst="rect">
            <a:avLst/>
          </a:prstGeom>
        </p:spPr>
        <p:txBody>
          <a:bodyPr anchor="t" rtlCol="false" tIns="0" lIns="0" bIns="0" rIns="0">
            <a:spAutoFit/>
          </a:bodyPr>
          <a:lstStyle/>
          <a:p>
            <a:pPr algn="l" marL="539746" indent="-269873" lvl="1">
              <a:lnSpc>
                <a:spcPts val="3499"/>
              </a:lnSpc>
              <a:spcBef>
                <a:spcPct val="0"/>
              </a:spcBef>
              <a:buFont typeface="Arial"/>
              <a:buChar char="•"/>
            </a:pPr>
            <a:r>
              <a:rPr lang="en-US" b="true" sz="2499">
                <a:solidFill>
                  <a:srgbClr val="FFFFFF"/>
                </a:solidFill>
                <a:latin typeface="Poppins Bold"/>
                <a:ea typeface="Poppins Bold"/>
                <a:cs typeface="Poppins Bold"/>
                <a:sym typeface="Poppins Bold"/>
              </a:rPr>
              <a:t>aider la Sfli à mieux cerner </a:t>
            </a:r>
            <a:r>
              <a:rPr lang="en-US" b="true" sz="2499">
                <a:solidFill>
                  <a:srgbClr val="00FD55"/>
                </a:solidFill>
                <a:latin typeface="Poppins Bold"/>
                <a:ea typeface="Poppins Bold"/>
                <a:cs typeface="Poppins Bold"/>
                <a:sym typeface="Poppins Bold"/>
              </a:rPr>
              <a:t>l’engagement </a:t>
            </a:r>
            <a:r>
              <a:rPr lang="en-US" b="true" sz="2499">
                <a:solidFill>
                  <a:srgbClr val="FFFFFF"/>
                </a:solidFill>
                <a:latin typeface="Poppins Bold"/>
                <a:ea typeface="Poppins Bold"/>
                <a:cs typeface="Poppins Bold"/>
                <a:sym typeface="Poppins Bold"/>
              </a:rPr>
              <a:t>des collectivités locales vis-à-vis des </a:t>
            </a:r>
            <a:r>
              <a:rPr lang="en-US" b="true" sz="2499">
                <a:solidFill>
                  <a:srgbClr val="00FD55"/>
                </a:solidFill>
                <a:latin typeface="Poppins Bold"/>
                <a:ea typeface="Poppins Bold"/>
                <a:cs typeface="Poppins Bold"/>
                <a:sym typeface="Poppins Bold"/>
              </a:rPr>
              <a:t>risques</a:t>
            </a:r>
            <a:r>
              <a:rPr lang="en-US" b="true" sz="2499">
                <a:solidFill>
                  <a:srgbClr val="FFFFFF"/>
                </a:solidFill>
                <a:latin typeface="Poppins Bold"/>
                <a:ea typeface="Poppins Bold"/>
                <a:cs typeface="Poppins Bold"/>
                <a:sym typeface="Poppins Bold"/>
              </a:rPr>
              <a:t> auquels elle font face </a:t>
            </a:r>
          </a:p>
        </p:txBody>
      </p:sp>
      <p:sp>
        <p:nvSpPr>
          <p:cNvPr name="TextBox 10" id="10"/>
          <p:cNvSpPr txBox="true"/>
          <p:nvPr/>
        </p:nvSpPr>
        <p:spPr>
          <a:xfrm rot="0">
            <a:off x="1028700" y="5653033"/>
            <a:ext cx="13250251" cy="441325"/>
          </a:xfrm>
          <a:prstGeom prst="rect">
            <a:avLst/>
          </a:prstGeom>
        </p:spPr>
        <p:txBody>
          <a:bodyPr anchor="t" rtlCol="false" tIns="0" lIns="0" bIns="0" rIns="0">
            <a:spAutoFit/>
          </a:bodyPr>
          <a:lstStyle/>
          <a:p>
            <a:pPr algn="l" marL="539746" indent="-269873" lvl="1">
              <a:lnSpc>
                <a:spcPts val="3499"/>
              </a:lnSpc>
              <a:spcBef>
                <a:spcPct val="0"/>
              </a:spcBef>
              <a:buFont typeface="Arial"/>
              <a:buChar char="•"/>
            </a:pPr>
            <a:r>
              <a:rPr lang="en-US" b="true" sz="2499">
                <a:solidFill>
                  <a:srgbClr val="FFFFFF"/>
                </a:solidFill>
                <a:latin typeface="Poppins Bold"/>
                <a:ea typeface="Poppins Bold"/>
                <a:cs typeface="Poppins Bold"/>
                <a:sym typeface="Poppins Bold"/>
              </a:rPr>
              <a:t>outil qui permet de </a:t>
            </a:r>
            <a:r>
              <a:rPr lang="en-US" b="true" sz="2499">
                <a:solidFill>
                  <a:srgbClr val="00FD55"/>
                </a:solidFill>
                <a:latin typeface="Poppins Bold"/>
                <a:ea typeface="Poppins Bold"/>
                <a:cs typeface="Poppins Bold"/>
                <a:sym typeface="Poppins Bold"/>
              </a:rPr>
              <a:t>visualiser </a:t>
            </a:r>
            <a:r>
              <a:rPr lang="en-US" b="true" sz="2499">
                <a:solidFill>
                  <a:srgbClr val="FFFFFF"/>
                </a:solidFill>
                <a:latin typeface="Poppins Bold"/>
                <a:ea typeface="Poppins Bold"/>
                <a:cs typeface="Poppins Bold"/>
                <a:sym typeface="Poppins Bold"/>
              </a:rPr>
              <a:t>les actions menées par les collectivités locales</a:t>
            </a:r>
          </a:p>
        </p:txBody>
      </p:sp>
      <p:sp>
        <p:nvSpPr>
          <p:cNvPr name="TextBox 11" id="11"/>
          <p:cNvSpPr txBox="true"/>
          <p:nvPr/>
        </p:nvSpPr>
        <p:spPr>
          <a:xfrm rot="0">
            <a:off x="1028700" y="7502525"/>
            <a:ext cx="5787628" cy="1755775"/>
          </a:xfrm>
          <a:prstGeom prst="rect">
            <a:avLst/>
          </a:prstGeom>
        </p:spPr>
        <p:txBody>
          <a:bodyPr anchor="t" rtlCol="false" tIns="0" lIns="0" bIns="0" rIns="0">
            <a:spAutoFit/>
          </a:bodyPr>
          <a:lstStyle/>
          <a:p>
            <a:pPr algn="l" marL="539746" indent="-269873" lvl="1">
              <a:lnSpc>
                <a:spcPts val="3499"/>
              </a:lnSpc>
              <a:buFont typeface="Arial"/>
              <a:buChar char="•"/>
            </a:pPr>
            <a:r>
              <a:rPr lang="en-US" b="true" sz="2499">
                <a:solidFill>
                  <a:srgbClr val="00FD55"/>
                </a:solidFill>
                <a:latin typeface="Poppins Bold"/>
                <a:ea typeface="Poppins Bold"/>
                <a:cs typeface="Poppins Bold"/>
                <a:sym typeface="Poppins Bold"/>
              </a:rPr>
              <a:t>simple</a:t>
            </a:r>
            <a:r>
              <a:rPr lang="en-US" b="true" sz="2499">
                <a:solidFill>
                  <a:srgbClr val="FFFFFF"/>
                </a:solidFill>
                <a:latin typeface="Poppins Bold"/>
                <a:ea typeface="Poppins Bold"/>
                <a:cs typeface="Poppins Bold"/>
                <a:sym typeface="Poppins Bold"/>
              </a:rPr>
              <a:t> d’utilisation</a:t>
            </a:r>
          </a:p>
          <a:p>
            <a:pPr algn="l" marL="539746" indent="-269873" lvl="1">
              <a:lnSpc>
                <a:spcPts val="3499"/>
              </a:lnSpc>
              <a:buFont typeface="Arial"/>
              <a:buChar char="•"/>
            </a:pPr>
            <a:r>
              <a:rPr lang="en-US" b="true" sz="2499">
                <a:solidFill>
                  <a:srgbClr val="FFFFFF"/>
                </a:solidFill>
                <a:latin typeface="Poppins Bold"/>
                <a:ea typeface="Poppins Bold"/>
                <a:cs typeface="Poppins Bold"/>
                <a:sym typeface="Poppins Bold"/>
              </a:rPr>
              <a:t>information </a:t>
            </a:r>
            <a:r>
              <a:rPr lang="en-US" b="true" sz="2499">
                <a:solidFill>
                  <a:srgbClr val="00FD55"/>
                </a:solidFill>
                <a:latin typeface="Poppins Bold"/>
                <a:ea typeface="Poppins Bold"/>
                <a:cs typeface="Poppins Bold"/>
                <a:sym typeface="Poppins Bold"/>
              </a:rPr>
              <a:t>fiable</a:t>
            </a:r>
            <a:r>
              <a:rPr lang="en-US" b="true" sz="2499">
                <a:solidFill>
                  <a:srgbClr val="FFFFFF"/>
                </a:solidFill>
                <a:latin typeface="Poppins Bold"/>
                <a:ea typeface="Poppins Bold"/>
                <a:cs typeface="Poppins Bold"/>
                <a:sym typeface="Poppins Bold"/>
              </a:rPr>
              <a:t> et sourcée</a:t>
            </a:r>
          </a:p>
          <a:p>
            <a:pPr algn="l" marL="539746" indent="-269873" lvl="1">
              <a:lnSpc>
                <a:spcPts val="3499"/>
              </a:lnSpc>
              <a:buFont typeface="Arial"/>
              <a:buChar char="•"/>
            </a:pPr>
            <a:r>
              <a:rPr lang="en-US" b="true" sz="2499">
                <a:solidFill>
                  <a:srgbClr val="FFFFFF"/>
                </a:solidFill>
                <a:latin typeface="Poppins Bold"/>
                <a:ea typeface="Poppins Bold"/>
                <a:cs typeface="Poppins Bold"/>
                <a:sym typeface="Poppins Bold"/>
              </a:rPr>
              <a:t>peu énergivore</a:t>
            </a:r>
          </a:p>
          <a:p>
            <a:pPr algn="l" marL="539746" indent="-269873" lvl="1">
              <a:lnSpc>
                <a:spcPts val="3499"/>
              </a:lnSpc>
              <a:spcBef>
                <a:spcPct val="0"/>
              </a:spcBef>
              <a:buFont typeface="Arial"/>
              <a:buChar char="•"/>
            </a:pPr>
            <a:r>
              <a:rPr lang="en-US" b="true" sz="2499">
                <a:solidFill>
                  <a:srgbClr val="FFFFFF"/>
                </a:solidFill>
                <a:latin typeface="Poppins Bold"/>
                <a:ea typeface="Poppins Bold"/>
                <a:cs typeface="Poppins Bold"/>
                <a:sym typeface="Poppins Bold"/>
              </a:rPr>
              <a:t>visualisation </a:t>
            </a:r>
            <a:r>
              <a:rPr lang="en-US" b="true" sz="2499">
                <a:solidFill>
                  <a:srgbClr val="00FD55"/>
                </a:solidFill>
                <a:latin typeface="Poppins Bold"/>
                <a:ea typeface="Poppins Bold"/>
                <a:cs typeface="Poppins Bold"/>
                <a:sym typeface="Poppins Bold"/>
              </a:rPr>
              <a:t>claire</a:t>
            </a:r>
            <a:r>
              <a:rPr lang="en-US" b="true" sz="2499">
                <a:solidFill>
                  <a:srgbClr val="FFFFFF"/>
                </a:solidFill>
                <a:latin typeface="Poppins Bold"/>
                <a:ea typeface="Poppins Bold"/>
                <a:cs typeface="Poppins Bold"/>
                <a:sym typeface="Poppins Bold"/>
              </a:rPr>
              <a:t> des données</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81D40"/>
        </a:solidFill>
      </p:bgPr>
    </p:bg>
    <p:spTree>
      <p:nvGrpSpPr>
        <p:cNvPr id="1" name=""/>
        <p:cNvGrpSpPr/>
        <p:nvPr/>
      </p:nvGrpSpPr>
      <p:grpSpPr>
        <a:xfrm>
          <a:off x="0" y="0"/>
          <a:ext cx="0" cy="0"/>
          <a:chOff x="0" y="0"/>
          <a:chExt cx="0" cy="0"/>
        </a:xfrm>
      </p:grpSpPr>
      <p:sp>
        <p:nvSpPr>
          <p:cNvPr name="Freeform 2" id="2"/>
          <p:cNvSpPr/>
          <p:nvPr/>
        </p:nvSpPr>
        <p:spPr>
          <a:xfrm flipH="false" flipV="true" rot="0">
            <a:off x="-355622" y="-3939224"/>
            <a:ext cx="18643622" cy="20100940"/>
          </a:xfrm>
          <a:custGeom>
            <a:avLst/>
            <a:gdLst/>
            <a:ahLst/>
            <a:cxnLst/>
            <a:rect r="r" b="b" t="t" l="l"/>
            <a:pathLst>
              <a:path h="20100940" w="18643622">
                <a:moveTo>
                  <a:pt x="0" y="20100940"/>
                </a:moveTo>
                <a:lnTo>
                  <a:pt x="18643622" y="20100940"/>
                </a:lnTo>
                <a:lnTo>
                  <a:pt x="18643622" y="0"/>
                </a:lnTo>
                <a:lnTo>
                  <a:pt x="0" y="0"/>
                </a:lnTo>
                <a:lnTo>
                  <a:pt x="0" y="2010094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711987">
            <a:off x="9238314" y="1837203"/>
            <a:ext cx="13011561" cy="7882837"/>
          </a:xfrm>
          <a:custGeom>
            <a:avLst/>
            <a:gdLst/>
            <a:ahLst/>
            <a:cxnLst/>
            <a:rect r="r" b="b" t="t" l="l"/>
            <a:pathLst>
              <a:path h="7882837" w="13011561">
                <a:moveTo>
                  <a:pt x="0" y="0"/>
                </a:moveTo>
                <a:lnTo>
                  <a:pt x="13011560" y="0"/>
                </a:lnTo>
                <a:lnTo>
                  <a:pt x="13011560" y="7882837"/>
                </a:lnTo>
                <a:lnTo>
                  <a:pt x="0" y="78828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2846856" y="2491322"/>
            <a:ext cx="11977716" cy="7515683"/>
            <a:chOff x="0" y="0"/>
            <a:chExt cx="3154625" cy="1979439"/>
          </a:xfrm>
        </p:grpSpPr>
        <p:sp>
          <p:nvSpPr>
            <p:cNvPr name="Freeform 5" id="5"/>
            <p:cNvSpPr/>
            <p:nvPr/>
          </p:nvSpPr>
          <p:spPr>
            <a:xfrm flipH="false" flipV="false" rot="0">
              <a:off x="0" y="0"/>
              <a:ext cx="3154625" cy="1979439"/>
            </a:xfrm>
            <a:custGeom>
              <a:avLst/>
              <a:gdLst/>
              <a:ahLst/>
              <a:cxnLst/>
              <a:rect r="r" b="b" t="t" l="l"/>
              <a:pathLst>
                <a:path h="1979439" w="3154625">
                  <a:moveTo>
                    <a:pt x="0" y="0"/>
                  </a:moveTo>
                  <a:lnTo>
                    <a:pt x="3154625" y="0"/>
                  </a:lnTo>
                  <a:lnTo>
                    <a:pt x="3154625" y="1979439"/>
                  </a:lnTo>
                  <a:lnTo>
                    <a:pt x="0" y="1979439"/>
                  </a:lnTo>
                  <a:close/>
                </a:path>
              </a:pathLst>
            </a:custGeom>
            <a:solidFill>
              <a:srgbClr val="38FF9F"/>
            </a:solidFill>
          </p:spPr>
        </p:sp>
        <p:sp>
          <p:nvSpPr>
            <p:cNvPr name="TextBox 6" id="6"/>
            <p:cNvSpPr txBox="true"/>
            <p:nvPr/>
          </p:nvSpPr>
          <p:spPr>
            <a:xfrm>
              <a:off x="0" y="-57150"/>
              <a:ext cx="3154625" cy="2036589"/>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3073449" y="2702255"/>
            <a:ext cx="11524530" cy="7110608"/>
            <a:chOff x="0" y="0"/>
            <a:chExt cx="1467968" cy="905733"/>
          </a:xfrm>
        </p:grpSpPr>
        <p:sp>
          <p:nvSpPr>
            <p:cNvPr name="Freeform 8" id="8"/>
            <p:cNvSpPr/>
            <p:nvPr/>
          </p:nvSpPr>
          <p:spPr>
            <a:xfrm flipH="false" flipV="false" rot="0">
              <a:off x="0" y="0"/>
              <a:ext cx="1467968" cy="905733"/>
            </a:xfrm>
            <a:custGeom>
              <a:avLst/>
              <a:gdLst/>
              <a:ahLst/>
              <a:cxnLst/>
              <a:rect r="r" b="b" t="t" l="l"/>
              <a:pathLst>
                <a:path h="905733" w="1467968">
                  <a:moveTo>
                    <a:pt x="0" y="0"/>
                  </a:moveTo>
                  <a:lnTo>
                    <a:pt x="1467968" y="0"/>
                  </a:lnTo>
                  <a:lnTo>
                    <a:pt x="1467968" y="905733"/>
                  </a:lnTo>
                  <a:lnTo>
                    <a:pt x="0" y="905733"/>
                  </a:lnTo>
                  <a:close/>
                </a:path>
              </a:pathLst>
            </a:custGeom>
            <a:blipFill>
              <a:blip r:embed="rId6"/>
              <a:stretch>
                <a:fillRect l="0" t="-3743" r="0" b="-3743"/>
              </a:stretch>
            </a:blipFill>
          </p:spPr>
        </p:sp>
      </p:grpSp>
      <p:sp>
        <p:nvSpPr>
          <p:cNvPr name="Freeform 9" id="9"/>
          <p:cNvSpPr/>
          <p:nvPr/>
        </p:nvSpPr>
        <p:spPr>
          <a:xfrm flipH="false" flipV="false" rot="0">
            <a:off x="107982" y="113579"/>
            <a:ext cx="2936343" cy="528542"/>
          </a:xfrm>
          <a:custGeom>
            <a:avLst/>
            <a:gdLst/>
            <a:ahLst/>
            <a:cxnLst/>
            <a:rect r="r" b="b" t="t" l="l"/>
            <a:pathLst>
              <a:path h="528542" w="2936343">
                <a:moveTo>
                  <a:pt x="0" y="0"/>
                </a:moveTo>
                <a:lnTo>
                  <a:pt x="2936343" y="0"/>
                </a:lnTo>
                <a:lnTo>
                  <a:pt x="2936343" y="528542"/>
                </a:lnTo>
                <a:lnTo>
                  <a:pt x="0" y="528542"/>
                </a:lnTo>
                <a:lnTo>
                  <a:pt x="0" y="0"/>
                </a:lnTo>
                <a:close/>
              </a:path>
            </a:pathLst>
          </a:custGeom>
          <a:blipFill>
            <a:blip r:embed="rId7"/>
            <a:stretch>
              <a:fillRect l="0" t="0" r="0" b="0"/>
            </a:stretch>
          </a:blipFill>
        </p:spPr>
      </p:sp>
      <p:sp>
        <p:nvSpPr>
          <p:cNvPr name="TextBox 10" id="10"/>
          <p:cNvSpPr txBox="true"/>
          <p:nvPr/>
        </p:nvSpPr>
        <p:spPr>
          <a:xfrm rot="0">
            <a:off x="466758" y="1291790"/>
            <a:ext cx="9021825" cy="1597050"/>
          </a:xfrm>
          <a:prstGeom prst="rect">
            <a:avLst/>
          </a:prstGeom>
        </p:spPr>
        <p:txBody>
          <a:bodyPr anchor="t" rtlCol="false" tIns="0" lIns="0" bIns="0" rIns="0">
            <a:spAutoFit/>
          </a:bodyPr>
          <a:lstStyle/>
          <a:p>
            <a:pPr algn="l">
              <a:lnSpc>
                <a:spcPts val="5875"/>
              </a:lnSpc>
            </a:pPr>
            <a:r>
              <a:rPr lang="en-US" sz="6250" b="true">
                <a:solidFill>
                  <a:srgbClr val="00FD55"/>
                </a:solidFill>
                <a:latin typeface="Poppins Bold"/>
                <a:ea typeface="Poppins Bold"/>
                <a:cs typeface="Poppins Bold"/>
                <a:sym typeface="Poppins Bold"/>
              </a:rPr>
              <a:t>user  </a:t>
            </a:r>
            <a:r>
              <a:rPr lang="en-US" sz="6250" b="true">
                <a:solidFill>
                  <a:srgbClr val="FFFFFF"/>
                </a:solidFill>
                <a:latin typeface="Poppins Bold"/>
                <a:ea typeface="Poppins Bold"/>
                <a:cs typeface="Poppins Bold"/>
                <a:sym typeface="Poppins Bold"/>
              </a:rPr>
              <a:t>journey case 1</a:t>
            </a:r>
            <a:r>
              <a:rPr lang="en-US" sz="6250" b="true">
                <a:solidFill>
                  <a:srgbClr val="00FD55"/>
                </a:solidFill>
                <a:latin typeface="Poppins Bold"/>
                <a:ea typeface="Poppins Bold"/>
                <a:cs typeface="Poppins Bold"/>
                <a:sym typeface="Poppins Bold"/>
              </a:rPr>
              <a:t>.</a:t>
            </a:r>
          </a:p>
          <a:p>
            <a:pPr algn="l">
              <a:lnSpc>
                <a:spcPts val="5875"/>
              </a:lnSpc>
            </a:pPr>
          </a:p>
        </p:txBody>
      </p:sp>
    </p:spTree>
  </p:cSld>
  <p:clrMapOvr>
    <a:masterClrMapping/>
  </p:clrMapOvr>
  <p:transition spd="slow">
    <p:push dir="d"/>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81D40"/>
        </a:solidFill>
      </p:bgPr>
    </p:bg>
    <p:spTree>
      <p:nvGrpSpPr>
        <p:cNvPr id="1" name=""/>
        <p:cNvGrpSpPr/>
        <p:nvPr/>
      </p:nvGrpSpPr>
      <p:grpSpPr>
        <a:xfrm>
          <a:off x="0" y="0"/>
          <a:ext cx="0" cy="0"/>
          <a:chOff x="0" y="0"/>
          <a:chExt cx="0" cy="0"/>
        </a:xfrm>
      </p:grpSpPr>
      <p:sp>
        <p:nvSpPr>
          <p:cNvPr name="Freeform 2" id="2"/>
          <p:cNvSpPr/>
          <p:nvPr/>
        </p:nvSpPr>
        <p:spPr>
          <a:xfrm flipH="false" flipV="true" rot="0">
            <a:off x="-355622" y="-3939224"/>
            <a:ext cx="18643622" cy="20100940"/>
          </a:xfrm>
          <a:custGeom>
            <a:avLst/>
            <a:gdLst/>
            <a:ahLst/>
            <a:cxnLst/>
            <a:rect r="r" b="b" t="t" l="l"/>
            <a:pathLst>
              <a:path h="20100940" w="18643622">
                <a:moveTo>
                  <a:pt x="0" y="20100940"/>
                </a:moveTo>
                <a:lnTo>
                  <a:pt x="18643622" y="20100940"/>
                </a:lnTo>
                <a:lnTo>
                  <a:pt x="18643622" y="0"/>
                </a:lnTo>
                <a:lnTo>
                  <a:pt x="0" y="0"/>
                </a:lnTo>
                <a:lnTo>
                  <a:pt x="0" y="2010094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711987">
            <a:off x="9238314" y="1837203"/>
            <a:ext cx="13011561" cy="7882837"/>
          </a:xfrm>
          <a:custGeom>
            <a:avLst/>
            <a:gdLst/>
            <a:ahLst/>
            <a:cxnLst/>
            <a:rect r="r" b="b" t="t" l="l"/>
            <a:pathLst>
              <a:path h="7882837" w="13011561">
                <a:moveTo>
                  <a:pt x="0" y="0"/>
                </a:moveTo>
                <a:lnTo>
                  <a:pt x="13011560" y="0"/>
                </a:lnTo>
                <a:lnTo>
                  <a:pt x="13011560" y="7882837"/>
                </a:lnTo>
                <a:lnTo>
                  <a:pt x="0" y="78828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7982" y="113579"/>
            <a:ext cx="2936343" cy="528542"/>
          </a:xfrm>
          <a:custGeom>
            <a:avLst/>
            <a:gdLst/>
            <a:ahLst/>
            <a:cxnLst/>
            <a:rect r="r" b="b" t="t" l="l"/>
            <a:pathLst>
              <a:path h="528542" w="2936343">
                <a:moveTo>
                  <a:pt x="0" y="0"/>
                </a:moveTo>
                <a:lnTo>
                  <a:pt x="2936343" y="0"/>
                </a:lnTo>
                <a:lnTo>
                  <a:pt x="2936343" y="528542"/>
                </a:lnTo>
                <a:lnTo>
                  <a:pt x="0" y="528542"/>
                </a:lnTo>
                <a:lnTo>
                  <a:pt x="0" y="0"/>
                </a:lnTo>
                <a:close/>
              </a:path>
            </a:pathLst>
          </a:custGeom>
          <a:blipFill>
            <a:blip r:embed="rId6"/>
            <a:stretch>
              <a:fillRect l="0" t="0" r="0" b="0"/>
            </a:stretch>
          </a:blipFill>
        </p:spPr>
      </p:sp>
      <p:sp>
        <p:nvSpPr>
          <p:cNvPr name="TextBox 5" id="5"/>
          <p:cNvSpPr txBox="true"/>
          <p:nvPr/>
        </p:nvSpPr>
        <p:spPr>
          <a:xfrm rot="0">
            <a:off x="466758" y="1291790"/>
            <a:ext cx="9021825" cy="1597050"/>
          </a:xfrm>
          <a:prstGeom prst="rect">
            <a:avLst/>
          </a:prstGeom>
        </p:spPr>
        <p:txBody>
          <a:bodyPr anchor="t" rtlCol="false" tIns="0" lIns="0" bIns="0" rIns="0">
            <a:spAutoFit/>
          </a:bodyPr>
          <a:lstStyle/>
          <a:p>
            <a:pPr algn="l">
              <a:lnSpc>
                <a:spcPts val="5875"/>
              </a:lnSpc>
            </a:pPr>
            <a:r>
              <a:rPr lang="en-US" sz="6250" b="true">
                <a:solidFill>
                  <a:srgbClr val="00FD55"/>
                </a:solidFill>
                <a:latin typeface="Poppins Bold"/>
                <a:ea typeface="Poppins Bold"/>
                <a:cs typeface="Poppins Bold"/>
                <a:sym typeface="Poppins Bold"/>
              </a:rPr>
              <a:t>user  </a:t>
            </a:r>
            <a:r>
              <a:rPr lang="en-US" sz="6250" b="true">
                <a:solidFill>
                  <a:srgbClr val="FFFFFF"/>
                </a:solidFill>
                <a:latin typeface="Poppins Bold"/>
                <a:ea typeface="Poppins Bold"/>
                <a:cs typeface="Poppins Bold"/>
                <a:sym typeface="Poppins Bold"/>
              </a:rPr>
              <a:t>journey case 2</a:t>
            </a:r>
            <a:r>
              <a:rPr lang="en-US" sz="6250" b="true">
                <a:solidFill>
                  <a:srgbClr val="00FD55"/>
                </a:solidFill>
                <a:latin typeface="Poppins Bold"/>
                <a:ea typeface="Poppins Bold"/>
                <a:cs typeface="Poppins Bold"/>
                <a:sym typeface="Poppins Bold"/>
              </a:rPr>
              <a:t>. </a:t>
            </a:r>
          </a:p>
          <a:p>
            <a:pPr algn="l">
              <a:lnSpc>
                <a:spcPts val="5875"/>
              </a:lnSpc>
            </a:pPr>
          </a:p>
        </p:txBody>
      </p:sp>
      <p:grpSp>
        <p:nvGrpSpPr>
          <p:cNvPr name="Group 6" id="6"/>
          <p:cNvGrpSpPr/>
          <p:nvPr/>
        </p:nvGrpSpPr>
        <p:grpSpPr>
          <a:xfrm rot="0">
            <a:off x="2846856" y="2702255"/>
            <a:ext cx="11977716" cy="6801757"/>
            <a:chOff x="0" y="0"/>
            <a:chExt cx="3154625" cy="1791409"/>
          </a:xfrm>
        </p:grpSpPr>
        <p:sp>
          <p:nvSpPr>
            <p:cNvPr name="Freeform 7" id="7"/>
            <p:cNvSpPr/>
            <p:nvPr/>
          </p:nvSpPr>
          <p:spPr>
            <a:xfrm flipH="false" flipV="false" rot="0">
              <a:off x="0" y="0"/>
              <a:ext cx="3154625" cy="1791409"/>
            </a:xfrm>
            <a:custGeom>
              <a:avLst/>
              <a:gdLst/>
              <a:ahLst/>
              <a:cxnLst/>
              <a:rect r="r" b="b" t="t" l="l"/>
              <a:pathLst>
                <a:path h="1791409" w="3154625">
                  <a:moveTo>
                    <a:pt x="0" y="0"/>
                  </a:moveTo>
                  <a:lnTo>
                    <a:pt x="3154625" y="0"/>
                  </a:lnTo>
                  <a:lnTo>
                    <a:pt x="3154625" y="1791409"/>
                  </a:lnTo>
                  <a:lnTo>
                    <a:pt x="0" y="1791409"/>
                  </a:lnTo>
                  <a:close/>
                </a:path>
              </a:pathLst>
            </a:custGeom>
            <a:solidFill>
              <a:srgbClr val="38FF9F"/>
            </a:solidFill>
          </p:spPr>
        </p:sp>
        <p:sp>
          <p:nvSpPr>
            <p:cNvPr name="TextBox 8" id="8"/>
            <p:cNvSpPr txBox="true"/>
            <p:nvPr/>
          </p:nvSpPr>
          <p:spPr>
            <a:xfrm>
              <a:off x="0" y="-57150"/>
              <a:ext cx="3154625" cy="1848559"/>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3073449" y="2928848"/>
            <a:ext cx="11524530" cy="6364797"/>
            <a:chOff x="0" y="0"/>
            <a:chExt cx="1467968" cy="810733"/>
          </a:xfrm>
        </p:grpSpPr>
        <p:sp>
          <p:nvSpPr>
            <p:cNvPr name="Freeform 10" id="10"/>
            <p:cNvSpPr/>
            <p:nvPr/>
          </p:nvSpPr>
          <p:spPr>
            <a:xfrm flipH="false" flipV="false" rot="0">
              <a:off x="0" y="0"/>
              <a:ext cx="1467968" cy="810733"/>
            </a:xfrm>
            <a:custGeom>
              <a:avLst/>
              <a:gdLst/>
              <a:ahLst/>
              <a:cxnLst/>
              <a:rect r="r" b="b" t="t" l="l"/>
              <a:pathLst>
                <a:path h="810733" w="1467968">
                  <a:moveTo>
                    <a:pt x="0" y="0"/>
                  </a:moveTo>
                  <a:lnTo>
                    <a:pt x="1467968" y="0"/>
                  </a:lnTo>
                  <a:lnTo>
                    <a:pt x="1467968" y="810733"/>
                  </a:lnTo>
                  <a:lnTo>
                    <a:pt x="0" y="810733"/>
                  </a:lnTo>
                  <a:close/>
                </a:path>
              </a:pathLst>
            </a:custGeom>
            <a:solidFill>
              <a:srgbClr val="000000">
                <a:alpha val="0"/>
              </a:srgbClr>
            </a:solidFill>
            <a:ln w="12700">
              <a:solidFill>
                <a:srgbClr val="000000"/>
              </a:solidFill>
            </a:ln>
          </p:spPr>
        </p:sp>
      </p:grpSp>
      <p:grpSp>
        <p:nvGrpSpPr>
          <p:cNvPr name="Group 11" id="11"/>
          <p:cNvGrpSpPr/>
          <p:nvPr/>
        </p:nvGrpSpPr>
        <p:grpSpPr>
          <a:xfrm rot="0">
            <a:off x="2846856" y="2491322"/>
            <a:ext cx="11977716" cy="7515683"/>
            <a:chOff x="0" y="0"/>
            <a:chExt cx="3154625" cy="1979439"/>
          </a:xfrm>
        </p:grpSpPr>
        <p:sp>
          <p:nvSpPr>
            <p:cNvPr name="Freeform 12" id="12"/>
            <p:cNvSpPr/>
            <p:nvPr/>
          </p:nvSpPr>
          <p:spPr>
            <a:xfrm flipH="false" flipV="false" rot="0">
              <a:off x="0" y="0"/>
              <a:ext cx="3154625" cy="1979439"/>
            </a:xfrm>
            <a:custGeom>
              <a:avLst/>
              <a:gdLst/>
              <a:ahLst/>
              <a:cxnLst/>
              <a:rect r="r" b="b" t="t" l="l"/>
              <a:pathLst>
                <a:path h="1979439" w="3154625">
                  <a:moveTo>
                    <a:pt x="0" y="0"/>
                  </a:moveTo>
                  <a:lnTo>
                    <a:pt x="3154625" y="0"/>
                  </a:lnTo>
                  <a:lnTo>
                    <a:pt x="3154625" y="1979439"/>
                  </a:lnTo>
                  <a:lnTo>
                    <a:pt x="0" y="1979439"/>
                  </a:lnTo>
                  <a:close/>
                </a:path>
              </a:pathLst>
            </a:custGeom>
            <a:solidFill>
              <a:srgbClr val="38FF9F"/>
            </a:solidFill>
          </p:spPr>
        </p:sp>
        <p:sp>
          <p:nvSpPr>
            <p:cNvPr name="TextBox 13" id="13"/>
            <p:cNvSpPr txBox="true"/>
            <p:nvPr/>
          </p:nvSpPr>
          <p:spPr>
            <a:xfrm>
              <a:off x="0" y="-57150"/>
              <a:ext cx="3154625" cy="2036589"/>
            </a:xfrm>
            <a:prstGeom prst="rect">
              <a:avLst/>
            </a:prstGeom>
          </p:spPr>
          <p:txBody>
            <a:bodyPr anchor="ctr" rtlCol="false" tIns="50800" lIns="50800" bIns="50800" rIns="50800"/>
            <a:lstStyle/>
            <a:p>
              <a:pPr algn="ctr">
                <a:lnSpc>
                  <a:spcPts val="2659"/>
                </a:lnSpc>
              </a:pPr>
            </a:p>
          </p:txBody>
        </p:sp>
      </p:grpSp>
      <p:pic>
        <p:nvPicPr>
          <p:cNvPr name="Picture 14" id="14">
            <a:hlinkClick action="ppaction://media"/>
          </p:cNvPr>
          <p:cNvPicPr>
            <a:picLocks noChangeAspect="true"/>
          </p:cNvPicPr>
          <p:nvPr>
            <a:videoFile r:link="rId8"/>
            <p:extLst>
              <p:ext uri="{DAA4B4D4-6D71-4841-9C94-3DE7FCFB9230}">
                <p14:media xmlns:p14="http://schemas.microsoft.com/office/powerpoint/2010/main" r:embed="rId9"/>
              </p:ext>
            </p:extLst>
          </p:nvPr>
        </p:nvPicPr>
        <p:blipFill>
          <a:blip r:embed="rId7"/>
          <a:srcRect l="0" t="0" r="0" b="0"/>
          <a:stretch>
            <a:fillRect/>
          </a:stretch>
        </p:blipFill>
        <p:spPr>
          <a:xfrm flipH="false" flipV="false" rot="0">
            <a:off x="3347658" y="3328698"/>
            <a:ext cx="10854914" cy="5642294"/>
          </a:xfrm>
          <a:prstGeom prst="rect">
            <a:avLst/>
          </a:prstGeom>
        </p:spPr>
      </p:pic>
    </p:spTree>
  </p:cSld>
  <p:clrMapOvr>
    <a:masterClrMapping/>
  </p:clrMapOvr>
  <p:transition spd="slow">
    <p:push dir="l"/>
  </p:transition>
  <p:timing>
    <p:tnLst>
      <p:par>
        <p:cTn dur="indefinite" restart="never" nodeType="tmRoot">
          <p:childTnLst>
            <p:video>
              <p:cMediaNode vol="100000">
                <p:cTn fill="hold" display="false">
                  <p:stCondLst>
                    <p:cond delay="indefinite"/>
                  </p:stCondLst>
                </p:cTn>
                <p:tgtEl>
                  <p:spTgt spid="14"/>
                </p:tgtEl>
              </p:cMediaNode>
            </p:video>
          </p:childTnLst>
        </p:cTn>
      </p:par>
    </p:tnLst>
  </p:timing>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81D40"/>
        </a:solidFill>
      </p:bgPr>
    </p:bg>
    <p:spTree>
      <p:nvGrpSpPr>
        <p:cNvPr id="1" name=""/>
        <p:cNvGrpSpPr/>
        <p:nvPr/>
      </p:nvGrpSpPr>
      <p:grpSpPr>
        <a:xfrm>
          <a:off x="0" y="0"/>
          <a:ext cx="0" cy="0"/>
          <a:chOff x="0" y="0"/>
          <a:chExt cx="0" cy="0"/>
        </a:xfrm>
      </p:grpSpPr>
      <p:sp>
        <p:nvSpPr>
          <p:cNvPr name="Freeform 2" id="2"/>
          <p:cNvSpPr/>
          <p:nvPr/>
        </p:nvSpPr>
        <p:spPr>
          <a:xfrm flipH="false" flipV="true" rot="0">
            <a:off x="-2892845" y="-7383325"/>
            <a:ext cx="18643622" cy="20100940"/>
          </a:xfrm>
          <a:custGeom>
            <a:avLst/>
            <a:gdLst/>
            <a:ahLst/>
            <a:cxnLst/>
            <a:rect r="r" b="b" t="t" l="l"/>
            <a:pathLst>
              <a:path h="20100940" w="18643622">
                <a:moveTo>
                  <a:pt x="0" y="20100940"/>
                </a:moveTo>
                <a:lnTo>
                  <a:pt x="18643622" y="20100940"/>
                </a:lnTo>
                <a:lnTo>
                  <a:pt x="18643622" y="0"/>
                </a:lnTo>
                <a:lnTo>
                  <a:pt x="0" y="0"/>
                </a:lnTo>
                <a:lnTo>
                  <a:pt x="0" y="2010094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526736" y="2075246"/>
            <a:ext cx="3086100" cy="571373"/>
            <a:chOff x="0" y="0"/>
            <a:chExt cx="812800" cy="150485"/>
          </a:xfrm>
        </p:grpSpPr>
        <p:sp>
          <p:nvSpPr>
            <p:cNvPr name="Freeform 4" id="4"/>
            <p:cNvSpPr/>
            <p:nvPr/>
          </p:nvSpPr>
          <p:spPr>
            <a:xfrm flipH="false" flipV="false" rot="0">
              <a:off x="0" y="0"/>
              <a:ext cx="812800" cy="150485"/>
            </a:xfrm>
            <a:custGeom>
              <a:avLst/>
              <a:gdLst/>
              <a:ahLst/>
              <a:cxnLst/>
              <a:rect r="r" b="b" t="t" l="l"/>
              <a:pathLst>
                <a:path h="150485" w="812800">
                  <a:moveTo>
                    <a:pt x="0" y="0"/>
                  </a:moveTo>
                  <a:lnTo>
                    <a:pt x="812800" y="0"/>
                  </a:lnTo>
                  <a:lnTo>
                    <a:pt x="812800" y="150485"/>
                  </a:lnTo>
                  <a:lnTo>
                    <a:pt x="0" y="150485"/>
                  </a:lnTo>
                  <a:close/>
                </a:path>
              </a:pathLst>
            </a:custGeom>
            <a:solidFill>
              <a:srgbClr val="6BAF87"/>
            </a:solidFill>
          </p:spPr>
        </p:sp>
        <p:sp>
          <p:nvSpPr>
            <p:cNvPr name="TextBox 5" id="5"/>
            <p:cNvSpPr txBox="true"/>
            <p:nvPr/>
          </p:nvSpPr>
          <p:spPr>
            <a:xfrm>
              <a:off x="0" y="-57150"/>
              <a:ext cx="812800" cy="207635"/>
            </a:xfrm>
            <a:prstGeom prst="rect">
              <a:avLst/>
            </a:prstGeom>
          </p:spPr>
          <p:txBody>
            <a:bodyPr anchor="ctr" rtlCol="false" tIns="50800" lIns="50800" bIns="50800" rIns="50800"/>
            <a:lstStyle/>
            <a:p>
              <a:pPr algn="ctr">
                <a:lnSpc>
                  <a:spcPts val="2799"/>
                </a:lnSpc>
              </a:pPr>
              <a:r>
                <a:rPr lang="en-US" b="true" sz="1999">
                  <a:solidFill>
                    <a:srgbClr val="000000"/>
                  </a:solidFill>
                  <a:latin typeface="Poppins Bold"/>
                  <a:ea typeface="Poppins Bold"/>
                  <a:cs typeface="Poppins Bold"/>
                  <a:sym typeface="Poppins Bold"/>
                </a:rPr>
                <a:t>Partenaires</a:t>
              </a:r>
            </a:p>
          </p:txBody>
        </p:sp>
      </p:grpSp>
      <p:sp>
        <p:nvSpPr>
          <p:cNvPr name="TextBox 6" id="6"/>
          <p:cNvSpPr txBox="true"/>
          <p:nvPr/>
        </p:nvSpPr>
        <p:spPr>
          <a:xfrm rot="0">
            <a:off x="227574" y="1123950"/>
            <a:ext cx="9021825" cy="854100"/>
          </a:xfrm>
          <a:prstGeom prst="rect">
            <a:avLst/>
          </a:prstGeom>
        </p:spPr>
        <p:txBody>
          <a:bodyPr anchor="t" rtlCol="false" tIns="0" lIns="0" bIns="0" rIns="0">
            <a:spAutoFit/>
          </a:bodyPr>
          <a:lstStyle/>
          <a:p>
            <a:pPr algn="l">
              <a:lnSpc>
                <a:spcPts val="5875"/>
              </a:lnSpc>
            </a:pPr>
            <a:r>
              <a:rPr lang="en-US" sz="6250" b="true">
                <a:solidFill>
                  <a:srgbClr val="00FD55"/>
                </a:solidFill>
                <a:latin typeface="Poppins Bold"/>
                <a:ea typeface="Poppins Bold"/>
                <a:cs typeface="Poppins Bold"/>
                <a:sym typeface="Poppins Bold"/>
              </a:rPr>
              <a:t>business</a:t>
            </a:r>
            <a:r>
              <a:rPr lang="en-US" sz="6250" b="true">
                <a:solidFill>
                  <a:srgbClr val="FFFFFF"/>
                </a:solidFill>
                <a:latin typeface="Poppins Bold"/>
                <a:ea typeface="Poppins Bold"/>
                <a:cs typeface="Poppins Bold"/>
                <a:sym typeface="Poppins Bold"/>
              </a:rPr>
              <a:t> model</a:t>
            </a:r>
            <a:r>
              <a:rPr lang="en-US" sz="6250" b="true">
                <a:solidFill>
                  <a:srgbClr val="00FD55"/>
                </a:solidFill>
                <a:latin typeface="Poppins Bold"/>
                <a:ea typeface="Poppins Bold"/>
                <a:cs typeface="Poppins Bold"/>
                <a:sym typeface="Poppins Bold"/>
              </a:rPr>
              <a:t>.</a:t>
            </a:r>
          </a:p>
        </p:txBody>
      </p:sp>
      <p:grpSp>
        <p:nvGrpSpPr>
          <p:cNvPr name="Group 7" id="7"/>
          <p:cNvGrpSpPr/>
          <p:nvPr/>
        </p:nvGrpSpPr>
        <p:grpSpPr>
          <a:xfrm rot="0">
            <a:off x="3528239" y="2717812"/>
            <a:ext cx="3086100" cy="2224166"/>
            <a:chOff x="0" y="0"/>
            <a:chExt cx="812800" cy="585789"/>
          </a:xfrm>
        </p:grpSpPr>
        <p:sp>
          <p:nvSpPr>
            <p:cNvPr name="Freeform 8" id="8"/>
            <p:cNvSpPr/>
            <p:nvPr/>
          </p:nvSpPr>
          <p:spPr>
            <a:xfrm flipH="false" flipV="false" rot="0">
              <a:off x="0" y="0"/>
              <a:ext cx="812800" cy="585789"/>
            </a:xfrm>
            <a:custGeom>
              <a:avLst/>
              <a:gdLst/>
              <a:ahLst/>
              <a:cxnLst/>
              <a:rect r="r" b="b" t="t" l="l"/>
              <a:pathLst>
                <a:path h="585789" w="812800">
                  <a:moveTo>
                    <a:pt x="0" y="0"/>
                  </a:moveTo>
                  <a:lnTo>
                    <a:pt x="812800" y="0"/>
                  </a:lnTo>
                  <a:lnTo>
                    <a:pt x="812800" y="585789"/>
                  </a:lnTo>
                  <a:lnTo>
                    <a:pt x="0" y="585789"/>
                  </a:lnTo>
                  <a:close/>
                </a:path>
              </a:pathLst>
            </a:custGeom>
            <a:solidFill>
              <a:srgbClr val="C1F1A8"/>
            </a:solidFill>
          </p:spPr>
        </p:sp>
        <p:sp>
          <p:nvSpPr>
            <p:cNvPr name="TextBox 9" id="9"/>
            <p:cNvSpPr txBox="true"/>
            <p:nvPr/>
          </p:nvSpPr>
          <p:spPr>
            <a:xfrm>
              <a:off x="0" y="-57150"/>
              <a:ext cx="812800" cy="642939"/>
            </a:xfrm>
            <a:prstGeom prst="rect">
              <a:avLst/>
            </a:prstGeom>
          </p:spPr>
          <p:txBody>
            <a:bodyPr anchor="ctr" rtlCol="false" tIns="50800" lIns="50800" bIns="50800" rIns="50800"/>
            <a:lstStyle/>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Amazon Web Services</a:t>
              </a:r>
            </a:p>
            <a:p>
              <a:pPr algn="l">
                <a:lnSpc>
                  <a:spcPts val="2659"/>
                </a:lnSpc>
              </a:pPr>
            </a:p>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NVIDIA</a:t>
              </a:r>
            </a:p>
            <a:p>
              <a:pPr algn="l">
                <a:lnSpc>
                  <a:spcPts val="2659"/>
                </a:lnSpc>
              </a:pPr>
            </a:p>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Mistral AI</a:t>
              </a:r>
            </a:p>
          </p:txBody>
        </p:sp>
      </p:grpSp>
      <p:grpSp>
        <p:nvGrpSpPr>
          <p:cNvPr name="Group 10" id="10"/>
          <p:cNvGrpSpPr/>
          <p:nvPr/>
        </p:nvGrpSpPr>
        <p:grpSpPr>
          <a:xfrm rot="0">
            <a:off x="269186" y="2075246"/>
            <a:ext cx="3086100" cy="571373"/>
            <a:chOff x="0" y="0"/>
            <a:chExt cx="812800" cy="150485"/>
          </a:xfrm>
        </p:grpSpPr>
        <p:sp>
          <p:nvSpPr>
            <p:cNvPr name="Freeform 11" id="11"/>
            <p:cNvSpPr/>
            <p:nvPr/>
          </p:nvSpPr>
          <p:spPr>
            <a:xfrm flipH="false" flipV="false" rot="0">
              <a:off x="0" y="0"/>
              <a:ext cx="812800" cy="150485"/>
            </a:xfrm>
            <a:custGeom>
              <a:avLst/>
              <a:gdLst/>
              <a:ahLst/>
              <a:cxnLst/>
              <a:rect r="r" b="b" t="t" l="l"/>
              <a:pathLst>
                <a:path h="150485" w="812800">
                  <a:moveTo>
                    <a:pt x="0" y="0"/>
                  </a:moveTo>
                  <a:lnTo>
                    <a:pt x="812800" y="0"/>
                  </a:lnTo>
                  <a:lnTo>
                    <a:pt x="812800" y="150485"/>
                  </a:lnTo>
                  <a:lnTo>
                    <a:pt x="0" y="150485"/>
                  </a:lnTo>
                  <a:close/>
                </a:path>
              </a:pathLst>
            </a:custGeom>
            <a:solidFill>
              <a:srgbClr val="70B2B2"/>
            </a:solidFill>
          </p:spPr>
        </p:sp>
        <p:sp>
          <p:nvSpPr>
            <p:cNvPr name="TextBox 12" id="12"/>
            <p:cNvSpPr txBox="true"/>
            <p:nvPr/>
          </p:nvSpPr>
          <p:spPr>
            <a:xfrm>
              <a:off x="0" y="-57150"/>
              <a:ext cx="812800" cy="207635"/>
            </a:xfrm>
            <a:prstGeom prst="rect">
              <a:avLst/>
            </a:prstGeom>
          </p:spPr>
          <p:txBody>
            <a:bodyPr anchor="ctr" rtlCol="false" tIns="50800" lIns="50800" bIns="50800" rIns="50800"/>
            <a:lstStyle/>
            <a:p>
              <a:pPr algn="ctr">
                <a:lnSpc>
                  <a:spcPts val="2799"/>
                </a:lnSpc>
              </a:pPr>
              <a:r>
                <a:rPr lang="en-US" b="true" sz="1999">
                  <a:solidFill>
                    <a:srgbClr val="000000"/>
                  </a:solidFill>
                  <a:latin typeface="Poppins Bold"/>
                  <a:ea typeface="Poppins Bold"/>
                  <a:cs typeface="Poppins Bold"/>
                  <a:sym typeface="Poppins Bold"/>
                </a:rPr>
                <a:t>Activités principales</a:t>
              </a:r>
            </a:p>
          </p:txBody>
        </p:sp>
      </p:grpSp>
      <p:grpSp>
        <p:nvGrpSpPr>
          <p:cNvPr name="Group 13" id="13"/>
          <p:cNvGrpSpPr/>
          <p:nvPr/>
        </p:nvGrpSpPr>
        <p:grpSpPr>
          <a:xfrm rot="0">
            <a:off x="269186" y="2717812"/>
            <a:ext cx="3086100" cy="4545685"/>
            <a:chOff x="0" y="0"/>
            <a:chExt cx="812800" cy="1197218"/>
          </a:xfrm>
        </p:grpSpPr>
        <p:sp>
          <p:nvSpPr>
            <p:cNvPr name="Freeform 14" id="14"/>
            <p:cNvSpPr/>
            <p:nvPr/>
          </p:nvSpPr>
          <p:spPr>
            <a:xfrm flipH="false" flipV="false" rot="0">
              <a:off x="0" y="0"/>
              <a:ext cx="812800" cy="1197218"/>
            </a:xfrm>
            <a:custGeom>
              <a:avLst/>
              <a:gdLst/>
              <a:ahLst/>
              <a:cxnLst/>
              <a:rect r="r" b="b" t="t" l="l"/>
              <a:pathLst>
                <a:path h="1197218" w="812800">
                  <a:moveTo>
                    <a:pt x="0" y="0"/>
                  </a:moveTo>
                  <a:lnTo>
                    <a:pt x="812800" y="0"/>
                  </a:lnTo>
                  <a:lnTo>
                    <a:pt x="812800" y="1197218"/>
                  </a:lnTo>
                  <a:lnTo>
                    <a:pt x="0" y="1197218"/>
                  </a:lnTo>
                  <a:close/>
                </a:path>
              </a:pathLst>
            </a:custGeom>
            <a:solidFill>
              <a:srgbClr val="B4E6E6"/>
            </a:solidFill>
          </p:spPr>
        </p:sp>
        <p:sp>
          <p:nvSpPr>
            <p:cNvPr name="TextBox 15" id="15"/>
            <p:cNvSpPr txBox="true"/>
            <p:nvPr/>
          </p:nvSpPr>
          <p:spPr>
            <a:xfrm>
              <a:off x="0" y="-57150"/>
              <a:ext cx="812800" cy="1254368"/>
            </a:xfrm>
            <a:prstGeom prst="rect">
              <a:avLst/>
            </a:prstGeom>
          </p:spPr>
          <p:txBody>
            <a:bodyPr anchor="ctr" rtlCol="false" tIns="50800" lIns="50800" bIns="50800" rIns="50800"/>
            <a:lstStyle/>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Développement de l’outil</a:t>
              </a:r>
            </a:p>
            <a:p>
              <a:pPr algn="l">
                <a:lnSpc>
                  <a:spcPts val="2659"/>
                </a:lnSpc>
              </a:pPr>
            </a:p>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Mises à jour</a:t>
              </a:r>
            </a:p>
            <a:p>
              <a:pPr algn="l">
                <a:lnSpc>
                  <a:spcPts val="2659"/>
                </a:lnSpc>
              </a:pPr>
            </a:p>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Sécurité et respect des règles</a:t>
              </a:r>
            </a:p>
          </p:txBody>
        </p:sp>
      </p:grpSp>
      <p:grpSp>
        <p:nvGrpSpPr>
          <p:cNvPr name="Group 16" id="16"/>
          <p:cNvGrpSpPr/>
          <p:nvPr/>
        </p:nvGrpSpPr>
        <p:grpSpPr>
          <a:xfrm rot="0">
            <a:off x="3526736" y="5677664"/>
            <a:ext cx="3086100" cy="1585834"/>
            <a:chOff x="0" y="0"/>
            <a:chExt cx="812800" cy="417668"/>
          </a:xfrm>
        </p:grpSpPr>
        <p:sp>
          <p:nvSpPr>
            <p:cNvPr name="Freeform 17" id="17"/>
            <p:cNvSpPr/>
            <p:nvPr/>
          </p:nvSpPr>
          <p:spPr>
            <a:xfrm flipH="false" flipV="false" rot="0">
              <a:off x="0" y="0"/>
              <a:ext cx="812800" cy="417668"/>
            </a:xfrm>
            <a:custGeom>
              <a:avLst/>
              <a:gdLst/>
              <a:ahLst/>
              <a:cxnLst/>
              <a:rect r="r" b="b" t="t" l="l"/>
              <a:pathLst>
                <a:path h="417668" w="812800">
                  <a:moveTo>
                    <a:pt x="0" y="0"/>
                  </a:moveTo>
                  <a:lnTo>
                    <a:pt x="812800" y="0"/>
                  </a:lnTo>
                  <a:lnTo>
                    <a:pt x="812800" y="417668"/>
                  </a:lnTo>
                  <a:lnTo>
                    <a:pt x="0" y="417668"/>
                  </a:lnTo>
                  <a:close/>
                </a:path>
              </a:pathLst>
            </a:custGeom>
            <a:solidFill>
              <a:srgbClr val="E3C4FF"/>
            </a:solidFill>
          </p:spPr>
        </p:sp>
        <p:sp>
          <p:nvSpPr>
            <p:cNvPr name="TextBox 18" id="18"/>
            <p:cNvSpPr txBox="true"/>
            <p:nvPr/>
          </p:nvSpPr>
          <p:spPr>
            <a:xfrm>
              <a:off x="0" y="-57150"/>
              <a:ext cx="812800" cy="474818"/>
            </a:xfrm>
            <a:prstGeom prst="rect">
              <a:avLst/>
            </a:prstGeom>
          </p:spPr>
          <p:txBody>
            <a:bodyPr anchor="ctr" rtlCol="false" tIns="50800" lIns="50800" bIns="50800" rIns="50800"/>
            <a:lstStyle/>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Nous avons besoin de bases de données à jour</a:t>
              </a:r>
            </a:p>
          </p:txBody>
        </p:sp>
      </p:grpSp>
      <p:grpSp>
        <p:nvGrpSpPr>
          <p:cNvPr name="Group 19" id="19"/>
          <p:cNvGrpSpPr/>
          <p:nvPr/>
        </p:nvGrpSpPr>
        <p:grpSpPr>
          <a:xfrm rot="0">
            <a:off x="3528239" y="5037228"/>
            <a:ext cx="3086100" cy="545185"/>
            <a:chOff x="0" y="0"/>
            <a:chExt cx="812800" cy="143588"/>
          </a:xfrm>
        </p:grpSpPr>
        <p:sp>
          <p:nvSpPr>
            <p:cNvPr name="Freeform 20" id="20"/>
            <p:cNvSpPr/>
            <p:nvPr/>
          </p:nvSpPr>
          <p:spPr>
            <a:xfrm flipH="false" flipV="false" rot="0">
              <a:off x="0" y="0"/>
              <a:ext cx="812800" cy="143588"/>
            </a:xfrm>
            <a:custGeom>
              <a:avLst/>
              <a:gdLst/>
              <a:ahLst/>
              <a:cxnLst/>
              <a:rect r="r" b="b" t="t" l="l"/>
              <a:pathLst>
                <a:path h="143588" w="812800">
                  <a:moveTo>
                    <a:pt x="0" y="0"/>
                  </a:moveTo>
                  <a:lnTo>
                    <a:pt x="812800" y="0"/>
                  </a:lnTo>
                  <a:lnTo>
                    <a:pt x="812800" y="143588"/>
                  </a:lnTo>
                  <a:lnTo>
                    <a:pt x="0" y="143588"/>
                  </a:lnTo>
                  <a:close/>
                </a:path>
              </a:pathLst>
            </a:custGeom>
            <a:solidFill>
              <a:srgbClr val="BF77FF"/>
            </a:solidFill>
          </p:spPr>
        </p:sp>
        <p:sp>
          <p:nvSpPr>
            <p:cNvPr name="TextBox 21" id="21"/>
            <p:cNvSpPr txBox="true"/>
            <p:nvPr/>
          </p:nvSpPr>
          <p:spPr>
            <a:xfrm>
              <a:off x="0" y="-57150"/>
              <a:ext cx="812800" cy="200738"/>
            </a:xfrm>
            <a:prstGeom prst="rect">
              <a:avLst/>
            </a:prstGeom>
          </p:spPr>
          <p:txBody>
            <a:bodyPr anchor="ctr" rtlCol="false" tIns="50800" lIns="50800" bIns="50800" rIns="50800"/>
            <a:lstStyle/>
            <a:p>
              <a:pPr algn="ctr">
                <a:lnSpc>
                  <a:spcPts val="2659"/>
                </a:lnSpc>
              </a:pPr>
              <a:r>
                <a:rPr lang="en-US" b="true" sz="1899">
                  <a:solidFill>
                    <a:srgbClr val="000000"/>
                  </a:solidFill>
                  <a:latin typeface="Poppins Bold"/>
                  <a:ea typeface="Poppins Bold"/>
                  <a:cs typeface="Poppins Bold"/>
                  <a:sym typeface="Poppins Bold"/>
                </a:rPr>
                <a:t>Ressources nécessaires</a:t>
              </a:r>
            </a:p>
          </p:txBody>
        </p:sp>
      </p:grpSp>
      <p:grpSp>
        <p:nvGrpSpPr>
          <p:cNvPr name="Group 22" id="22"/>
          <p:cNvGrpSpPr/>
          <p:nvPr/>
        </p:nvGrpSpPr>
        <p:grpSpPr>
          <a:xfrm rot="0">
            <a:off x="6805711" y="2717812"/>
            <a:ext cx="3086100" cy="4545685"/>
            <a:chOff x="0" y="0"/>
            <a:chExt cx="812800" cy="1197218"/>
          </a:xfrm>
        </p:grpSpPr>
        <p:sp>
          <p:nvSpPr>
            <p:cNvPr name="Freeform 23" id="23"/>
            <p:cNvSpPr/>
            <p:nvPr/>
          </p:nvSpPr>
          <p:spPr>
            <a:xfrm flipH="false" flipV="false" rot="0">
              <a:off x="0" y="0"/>
              <a:ext cx="812800" cy="1197218"/>
            </a:xfrm>
            <a:custGeom>
              <a:avLst/>
              <a:gdLst/>
              <a:ahLst/>
              <a:cxnLst/>
              <a:rect r="r" b="b" t="t" l="l"/>
              <a:pathLst>
                <a:path h="1197218" w="812800">
                  <a:moveTo>
                    <a:pt x="0" y="0"/>
                  </a:moveTo>
                  <a:lnTo>
                    <a:pt x="812800" y="0"/>
                  </a:lnTo>
                  <a:lnTo>
                    <a:pt x="812800" y="1197218"/>
                  </a:lnTo>
                  <a:lnTo>
                    <a:pt x="0" y="1197218"/>
                  </a:lnTo>
                  <a:close/>
                </a:path>
              </a:pathLst>
            </a:custGeom>
            <a:solidFill>
              <a:srgbClr val="FFAFDC"/>
            </a:solidFill>
          </p:spPr>
        </p:sp>
        <p:sp>
          <p:nvSpPr>
            <p:cNvPr name="TextBox 24" id="24"/>
            <p:cNvSpPr txBox="true"/>
            <p:nvPr/>
          </p:nvSpPr>
          <p:spPr>
            <a:xfrm>
              <a:off x="0" y="-57150"/>
              <a:ext cx="812800" cy="1254368"/>
            </a:xfrm>
            <a:prstGeom prst="rect">
              <a:avLst/>
            </a:prstGeom>
          </p:spPr>
          <p:txBody>
            <a:bodyPr anchor="ctr" rtlCol="false" tIns="50800" lIns="50800" bIns="50800" rIns="50800"/>
            <a:lstStyle/>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Application IA-powered qui permet de visualiser dans quelle mesure les communes et collectivités locales ont conscience des risques auxquels elles font face et la manière dont elles réagissent pour s’en prévenir.</a:t>
              </a:r>
            </a:p>
            <a:p>
              <a:pPr algn="l">
                <a:lnSpc>
                  <a:spcPts val="2659"/>
                </a:lnSpc>
              </a:pPr>
            </a:p>
          </p:txBody>
        </p:sp>
      </p:grpSp>
      <p:grpSp>
        <p:nvGrpSpPr>
          <p:cNvPr name="Group 25" id="25"/>
          <p:cNvGrpSpPr/>
          <p:nvPr/>
        </p:nvGrpSpPr>
        <p:grpSpPr>
          <a:xfrm rot="0">
            <a:off x="6804959" y="2075246"/>
            <a:ext cx="3086100" cy="571373"/>
            <a:chOff x="0" y="0"/>
            <a:chExt cx="812800" cy="150485"/>
          </a:xfrm>
        </p:grpSpPr>
        <p:sp>
          <p:nvSpPr>
            <p:cNvPr name="Freeform 26" id="26"/>
            <p:cNvSpPr/>
            <p:nvPr/>
          </p:nvSpPr>
          <p:spPr>
            <a:xfrm flipH="false" flipV="false" rot="0">
              <a:off x="0" y="0"/>
              <a:ext cx="812800" cy="150485"/>
            </a:xfrm>
            <a:custGeom>
              <a:avLst/>
              <a:gdLst/>
              <a:ahLst/>
              <a:cxnLst/>
              <a:rect r="r" b="b" t="t" l="l"/>
              <a:pathLst>
                <a:path h="150485" w="812800">
                  <a:moveTo>
                    <a:pt x="0" y="0"/>
                  </a:moveTo>
                  <a:lnTo>
                    <a:pt x="812800" y="0"/>
                  </a:lnTo>
                  <a:lnTo>
                    <a:pt x="812800" y="150485"/>
                  </a:lnTo>
                  <a:lnTo>
                    <a:pt x="0" y="150485"/>
                  </a:lnTo>
                  <a:close/>
                </a:path>
              </a:pathLst>
            </a:custGeom>
            <a:solidFill>
              <a:srgbClr val="CD5197"/>
            </a:solidFill>
          </p:spPr>
        </p:sp>
        <p:sp>
          <p:nvSpPr>
            <p:cNvPr name="TextBox 27" id="27"/>
            <p:cNvSpPr txBox="true"/>
            <p:nvPr/>
          </p:nvSpPr>
          <p:spPr>
            <a:xfrm>
              <a:off x="0" y="-57150"/>
              <a:ext cx="812800" cy="207635"/>
            </a:xfrm>
            <a:prstGeom prst="rect">
              <a:avLst/>
            </a:prstGeom>
          </p:spPr>
          <p:txBody>
            <a:bodyPr anchor="ctr" rtlCol="false" tIns="50800" lIns="50800" bIns="50800" rIns="50800"/>
            <a:lstStyle/>
            <a:p>
              <a:pPr algn="ctr">
                <a:lnSpc>
                  <a:spcPts val="2799"/>
                </a:lnSpc>
              </a:pPr>
              <a:r>
                <a:rPr lang="en-US" b="true" sz="1999">
                  <a:solidFill>
                    <a:srgbClr val="000000"/>
                  </a:solidFill>
                  <a:latin typeface="Poppins Bold"/>
                  <a:ea typeface="Poppins Bold"/>
                  <a:cs typeface="Poppins Bold"/>
                  <a:sym typeface="Poppins Bold"/>
                </a:rPr>
                <a:t>Proposition de valeur</a:t>
              </a:r>
            </a:p>
          </p:txBody>
        </p:sp>
      </p:grpSp>
      <p:grpSp>
        <p:nvGrpSpPr>
          <p:cNvPr name="Group 28" id="28"/>
          <p:cNvGrpSpPr/>
          <p:nvPr/>
        </p:nvGrpSpPr>
        <p:grpSpPr>
          <a:xfrm rot="0">
            <a:off x="10083183" y="2717812"/>
            <a:ext cx="3568249" cy="3212185"/>
            <a:chOff x="0" y="0"/>
            <a:chExt cx="939786" cy="846008"/>
          </a:xfrm>
        </p:grpSpPr>
        <p:sp>
          <p:nvSpPr>
            <p:cNvPr name="Freeform 29" id="29"/>
            <p:cNvSpPr/>
            <p:nvPr/>
          </p:nvSpPr>
          <p:spPr>
            <a:xfrm flipH="false" flipV="false" rot="0">
              <a:off x="0" y="0"/>
              <a:ext cx="939786" cy="846008"/>
            </a:xfrm>
            <a:custGeom>
              <a:avLst/>
              <a:gdLst/>
              <a:ahLst/>
              <a:cxnLst/>
              <a:rect r="r" b="b" t="t" l="l"/>
              <a:pathLst>
                <a:path h="846008" w="939786">
                  <a:moveTo>
                    <a:pt x="0" y="0"/>
                  </a:moveTo>
                  <a:lnTo>
                    <a:pt x="939786" y="0"/>
                  </a:lnTo>
                  <a:lnTo>
                    <a:pt x="939786" y="846008"/>
                  </a:lnTo>
                  <a:lnTo>
                    <a:pt x="0" y="846008"/>
                  </a:lnTo>
                  <a:close/>
                </a:path>
              </a:pathLst>
            </a:custGeom>
            <a:solidFill>
              <a:srgbClr val="FAC594"/>
            </a:solidFill>
          </p:spPr>
        </p:sp>
        <p:sp>
          <p:nvSpPr>
            <p:cNvPr name="TextBox 30" id="30"/>
            <p:cNvSpPr txBox="true"/>
            <p:nvPr/>
          </p:nvSpPr>
          <p:spPr>
            <a:xfrm>
              <a:off x="0" y="-57150"/>
              <a:ext cx="939786" cy="903158"/>
            </a:xfrm>
            <a:prstGeom prst="rect">
              <a:avLst/>
            </a:prstGeom>
          </p:spPr>
          <p:txBody>
            <a:bodyPr anchor="ctr" rtlCol="false" tIns="50800" lIns="50800" bIns="50800" rIns="50800"/>
            <a:lstStyle/>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Notre application permet aux analystes SFIL d’évaluer rapidement l’engagement des collectivités dans la gestion des risques afin d’optimiser l’octroi des crédits.</a:t>
              </a:r>
            </a:p>
          </p:txBody>
        </p:sp>
      </p:grpSp>
      <p:grpSp>
        <p:nvGrpSpPr>
          <p:cNvPr name="Group 31" id="31"/>
          <p:cNvGrpSpPr/>
          <p:nvPr/>
        </p:nvGrpSpPr>
        <p:grpSpPr>
          <a:xfrm rot="0">
            <a:off x="10083183" y="2075246"/>
            <a:ext cx="3568249" cy="571373"/>
            <a:chOff x="0" y="0"/>
            <a:chExt cx="939786" cy="150485"/>
          </a:xfrm>
        </p:grpSpPr>
        <p:sp>
          <p:nvSpPr>
            <p:cNvPr name="Freeform 32" id="32"/>
            <p:cNvSpPr/>
            <p:nvPr/>
          </p:nvSpPr>
          <p:spPr>
            <a:xfrm flipH="false" flipV="false" rot="0">
              <a:off x="0" y="0"/>
              <a:ext cx="939786" cy="150485"/>
            </a:xfrm>
            <a:custGeom>
              <a:avLst/>
              <a:gdLst/>
              <a:ahLst/>
              <a:cxnLst/>
              <a:rect r="r" b="b" t="t" l="l"/>
              <a:pathLst>
                <a:path h="150485" w="939786">
                  <a:moveTo>
                    <a:pt x="0" y="0"/>
                  </a:moveTo>
                  <a:lnTo>
                    <a:pt x="939786" y="0"/>
                  </a:lnTo>
                  <a:lnTo>
                    <a:pt x="939786" y="150485"/>
                  </a:lnTo>
                  <a:lnTo>
                    <a:pt x="0" y="150485"/>
                  </a:lnTo>
                  <a:close/>
                </a:path>
              </a:pathLst>
            </a:custGeom>
            <a:solidFill>
              <a:srgbClr val="F49737"/>
            </a:solidFill>
          </p:spPr>
        </p:sp>
        <p:sp>
          <p:nvSpPr>
            <p:cNvPr name="TextBox 33" id="33"/>
            <p:cNvSpPr txBox="true"/>
            <p:nvPr/>
          </p:nvSpPr>
          <p:spPr>
            <a:xfrm>
              <a:off x="0" y="-57150"/>
              <a:ext cx="939786" cy="207635"/>
            </a:xfrm>
            <a:prstGeom prst="rect">
              <a:avLst/>
            </a:prstGeom>
          </p:spPr>
          <p:txBody>
            <a:bodyPr anchor="ctr" rtlCol="false" tIns="50800" lIns="50800" bIns="50800" rIns="50800"/>
            <a:lstStyle/>
            <a:p>
              <a:pPr algn="ctr">
                <a:lnSpc>
                  <a:spcPts val="2799"/>
                </a:lnSpc>
              </a:pPr>
              <a:r>
                <a:rPr lang="en-US" b="true" sz="1999">
                  <a:solidFill>
                    <a:srgbClr val="000000"/>
                  </a:solidFill>
                  <a:latin typeface="Poppins Bold"/>
                  <a:ea typeface="Poppins Bold"/>
                  <a:cs typeface="Poppins Bold"/>
                  <a:sym typeface="Poppins Bold"/>
                </a:rPr>
                <a:t>Relations avec la clientèle</a:t>
              </a:r>
            </a:p>
          </p:txBody>
        </p:sp>
      </p:grpSp>
      <p:grpSp>
        <p:nvGrpSpPr>
          <p:cNvPr name="Group 34" id="34"/>
          <p:cNvGrpSpPr/>
          <p:nvPr/>
        </p:nvGrpSpPr>
        <p:grpSpPr>
          <a:xfrm rot="0">
            <a:off x="10083183" y="6667814"/>
            <a:ext cx="3568249" cy="595684"/>
            <a:chOff x="0" y="0"/>
            <a:chExt cx="939786" cy="156888"/>
          </a:xfrm>
        </p:grpSpPr>
        <p:sp>
          <p:nvSpPr>
            <p:cNvPr name="Freeform 35" id="35"/>
            <p:cNvSpPr/>
            <p:nvPr/>
          </p:nvSpPr>
          <p:spPr>
            <a:xfrm flipH="false" flipV="false" rot="0">
              <a:off x="0" y="0"/>
              <a:ext cx="939786" cy="156888"/>
            </a:xfrm>
            <a:custGeom>
              <a:avLst/>
              <a:gdLst/>
              <a:ahLst/>
              <a:cxnLst/>
              <a:rect r="r" b="b" t="t" l="l"/>
              <a:pathLst>
                <a:path h="156888" w="939786">
                  <a:moveTo>
                    <a:pt x="0" y="0"/>
                  </a:moveTo>
                  <a:lnTo>
                    <a:pt x="939786" y="0"/>
                  </a:lnTo>
                  <a:lnTo>
                    <a:pt x="939786" y="156888"/>
                  </a:lnTo>
                  <a:lnTo>
                    <a:pt x="0" y="156888"/>
                  </a:lnTo>
                  <a:close/>
                </a:path>
              </a:pathLst>
            </a:custGeom>
            <a:solidFill>
              <a:srgbClr val="FAC594"/>
            </a:solidFill>
          </p:spPr>
        </p:sp>
        <p:sp>
          <p:nvSpPr>
            <p:cNvPr name="TextBox 36" id="36"/>
            <p:cNvSpPr txBox="true"/>
            <p:nvPr/>
          </p:nvSpPr>
          <p:spPr>
            <a:xfrm>
              <a:off x="0" y="-57150"/>
              <a:ext cx="939786" cy="214038"/>
            </a:xfrm>
            <a:prstGeom prst="rect">
              <a:avLst/>
            </a:prstGeom>
          </p:spPr>
          <p:txBody>
            <a:bodyPr anchor="ctr" rtlCol="false" tIns="50800" lIns="50800" bIns="50800" rIns="50800"/>
            <a:lstStyle/>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Vente directe</a:t>
              </a:r>
            </a:p>
          </p:txBody>
        </p:sp>
      </p:grpSp>
      <p:grpSp>
        <p:nvGrpSpPr>
          <p:cNvPr name="Group 37" id="37"/>
          <p:cNvGrpSpPr/>
          <p:nvPr/>
        </p:nvGrpSpPr>
        <p:grpSpPr>
          <a:xfrm rot="0">
            <a:off x="10083183" y="6025248"/>
            <a:ext cx="3568249" cy="571373"/>
            <a:chOff x="0" y="0"/>
            <a:chExt cx="939786" cy="150485"/>
          </a:xfrm>
        </p:grpSpPr>
        <p:sp>
          <p:nvSpPr>
            <p:cNvPr name="Freeform 38" id="38"/>
            <p:cNvSpPr/>
            <p:nvPr/>
          </p:nvSpPr>
          <p:spPr>
            <a:xfrm flipH="false" flipV="false" rot="0">
              <a:off x="0" y="0"/>
              <a:ext cx="939786" cy="150485"/>
            </a:xfrm>
            <a:custGeom>
              <a:avLst/>
              <a:gdLst/>
              <a:ahLst/>
              <a:cxnLst/>
              <a:rect r="r" b="b" t="t" l="l"/>
              <a:pathLst>
                <a:path h="150485" w="939786">
                  <a:moveTo>
                    <a:pt x="0" y="0"/>
                  </a:moveTo>
                  <a:lnTo>
                    <a:pt x="939786" y="0"/>
                  </a:lnTo>
                  <a:lnTo>
                    <a:pt x="939786" y="150485"/>
                  </a:lnTo>
                  <a:lnTo>
                    <a:pt x="0" y="150485"/>
                  </a:lnTo>
                  <a:close/>
                </a:path>
              </a:pathLst>
            </a:custGeom>
            <a:solidFill>
              <a:srgbClr val="F49737"/>
            </a:solidFill>
          </p:spPr>
        </p:sp>
        <p:sp>
          <p:nvSpPr>
            <p:cNvPr name="TextBox 39" id="39"/>
            <p:cNvSpPr txBox="true"/>
            <p:nvPr/>
          </p:nvSpPr>
          <p:spPr>
            <a:xfrm>
              <a:off x="0" y="-57150"/>
              <a:ext cx="939786" cy="207635"/>
            </a:xfrm>
            <a:prstGeom prst="rect">
              <a:avLst/>
            </a:prstGeom>
          </p:spPr>
          <p:txBody>
            <a:bodyPr anchor="ctr" rtlCol="false" tIns="50800" lIns="50800" bIns="50800" rIns="50800"/>
            <a:lstStyle/>
            <a:p>
              <a:pPr algn="ctr">
                <a:lnSpc>
                  <a:spcPts val="2799"/>
                </a:lnSpc>
              </a:pPr>
              <a:r>
                <a:rPr lang="en-US" b="true" sz="1999">
                  <a:solidFill>
                    <a:srgbClr val="000000"/>
                  </a:solidFill>
                  <a:latin typeface="Poppins Bold"/>
                  <a:ea typeface="Poppins Bold"/>
                  <a:cs typeface="Poppins Bold"/>
                  <a:sym typeface="Poppins Bold"/>
                </a:rPr>
                <a:t>Canaux de distribution</a:t>
              </a:r>
            </a:p>
          </p:txBody>
        </p:sp>
      </p:grpSp>
      <p:grpSp>
        <p:nvGrpSpPr>
          <p:cNvPr name="Group 40" id="40"/>
          <p:cNvGrpSpPr/>
          <p:nvPr/>
        </p:nvGrpSpPr>
        <p:grpSpPr>
          <a:xfrm rot="0">
            <a:off x="13816604" y="2075246"/>
            <a:ext cx="3086100" cy="571373"/>
            <a:chOff x="0" y="0"/>
            <a:chExt cx="812800" cy="150485"/>
          </a:xfrm>
        </p:grpSpPr>
        <p:sp>
          <p:nvSpPr>
            <p:cNvPr name="Freeform 41" id="41"/>
            <p:cNvSpPr/>
            <p:nvPr/>
          </p:nvSpPr>
          <p:spPr>
            <a:xfrm flipH="false" flipV="false" rot="0">
              <a:off x="0" y="0"/>
              <a:ext cx="812800" cy="150485"/>
            </a:xfrm>
            <a:custGeom>
              <a:avLst/>
              <a:gdLst/>
              <a:ahLst/>
              <a:cxnLst/>
              <a:rect r="r" b="b" t="t" l="l"/>
              <a:pathLst>
                <a:path h="150485" w="812800">
                  <a:moveTo>
                    <a:pt x="0" y="0"/>
                  </a:moveTo>
                  <a:lnTo>
                    <a:pt x="812800" y="0"/>
                  </a:lnTo>
                  <a:lnTo>
                    <a:pt x="812800" y="150485"/>
                  </a:lnTo>
                  <a:lnTo>
                    <a:pt x="0" y="150485"/>
                  </a:lnTo>
                  <a:close/>
                </a:path>
              </a:pathLst>
            </a:custGeom>
            <a:solidFill>
              <a:srgbClr val="FF5858"/>
            </a:solidFill>
          </p:spPr>
        </p:sp>
        <p:sp>
          <p:nvSpPr>
            <p:cNvPr name="TextBox 42" id="42"/>
            <p:cNvSpPr txBox="true"/>
            <p:nvPr/>
          </p:nvSpPr>
          <p:spPr>
            <a:xfrm>
              <a:off x="0" y="-57150"/>
              <a:ext cx="812800" cy="207635"/>
            </a:xfrm>
            <a:prstGeom prst="rect">
              <a:avLst/>
            </a:prstGeom>
          </p:spPr>
          <p:txBody>
            <a:bodyPr anchor="ctr" rtlCol="false" tIns="50800" lIns="50800" bIns="50800" rIns="50800"/>
            <a:lstStyle/>
            <a:p>
              <a:pPr algn="ctr">
                <a:lnSpc>
                  <a:spcPts val="2799"/>
                </a:lnSpc>
              </a:pPr>
              <a:r>
                <a:rPr lang="en-US" b="true" sz="1999">
                  <a:solidFill>
                    <a:srgbClr val="000000"/>
                  </a:solidFill>
                  <a:latin typeface="Poppins Bold"/>
                  <a:ea typeface="Poppins Bold"/>
                  <a:cs typeface="Poppins Bold"/>
                  <a:sym typeface="Poppins Bold"/>
                </a:rPr>
                <a:t>Segmentation client</a:t>
              </a:r>
            </a:p>
          </p:txBody>
        </p:sp>
      </p:grpSp>
      <p:grpSp>
        <p:nvGrpSpPr>
          <p:cNvPr name="Group 43" id="43"/>
          <p:cNvGrpSpPr/>
          <p:nvPr/>
        </p:nvGrpSpPr>
        <p:grpSpPr>
          <a:xfrm rot="0">
            <a:off x="13819611" y="2717812"/>
            <a:ext cx="3086100" cy="4545685"/>
            <a:chOff x="0" y="0"/>
            <a:chExt cx="812800" cy="1197218"/>
          </a:xfrm>
        </p:grpSpPr>
        <p:sp>
          <p:nvSpPr>
            <p:cNvPr name="Freeform 44" id="44"/>
            <p:cNvSpPr/>
            <p:nvPr/>
          </p:nvSpPr>
          <p:spPr>
            <a:xfrm flipH="false" flipV="false" rot="0">
              <a:off x="0" y="0"/>
              <a:ext cx="812800" cy="1197218"/>
            </a:xfrm>
            <a:custGeom>
              <a:avLst/>
              <a:gdLst/>
              <a:ahLst/>
              <a:cxnLst/>
              <a:rect r="r" b="b" t="t" l="l"/>
              <a:pathLst>
                <a:path h="1197218" w="812800">
                  <a:moveTo>
                    <a:pt x="0" y="0"/>
                  </a:moveTo>
                  <a:lnTo>
                    <a:pt x="812800" y="0"/>
                  </a:lnTo>
                  <a:lnTo>
                    <a:pt x="812800" y="1197218"/>
                  </a:lnTo>
                  <a:lnTo>
                    <a:pt x="0" y="1197218"/>
                  </a:lnTo>
                  <a:close/>
                </a:path>
              </a:pathLst>
            </a:custGeom>
            <a:solidFill>
              <a:srgbClr val="FF8D8D"/>
            </a:solidFill>
          </p:spPr>
        </p:sp>
        <p:sp>
          <p:nvSpPr>
            <p:cNvPr name="TextBox 45" id="45"/>
            <p:cNvSpPr txBox="true"/>
            <p:nvPr/>
          </p:nvSpPr>
          <p:spPr>
            <a:xfrm>
              <a:off x="0" y="-57150"/>
              <a:ext cx="812800" cy="1254368"/>
            </a:xfrm>
            <a:prstGeom prst="rect">
              <a:avLst/>
            </a:prstGeom>
          </p:spPr>
          <p:txBody>
            <a:bodyPr anchor="ctr" rtlCol="false" tIns="50800" lIns="50800" bIns="50800" rIns="50800"/>
            <a:lstStyle/>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Sfil</a:t>
              </a:r>
            </a:p>
            <a:p>
              <a:pPr algn="l">
                <a:lnSpc>
                  <a:spcPts val="2659"/>
                </a:lnSpc>
              </a:pPr>
            </a:p>
            <a:p>
              <a:pPr algn="l">
                <a:lnSpc>
                  <a:spcPts val="2659"/>
                </a:lnSpc>
              </a:pPr>
            </a:p>
            <a:p>
              <a:pPr algn="l">
                <a:lnSpc>
                  <a:spcPts val="2659"/>
                </a:lnSpc>
              </a:pPr>
            </a:p>
            <a:p>
              <a:pPr algn="l" marL="410209" indent="-205105" lvl="1">
                <a:lnSpc>
                  <a:spcPts val="2659"/>
                </a:lnSpc>
                <a:buFont typeface="Arial"/>
                <a:buChar char="•"/>
              </a:pPr>
              <a:r>
                <a:rPr lang="en-US" b="true" sz="1899">
                  <a:solidFill>
                    <a:srgbClr val="000000"/>
                  </a:solidFill>
                  <a:latin typeface="Poppins Bold"/>
                  <a:ea typeface="Poppins Bold"/>
                  <a:cs typeface="Poppins Bold"/>
                  <a:sym typeface="Poppins Bold"/>
                </a:rPr>
                <a:t>Banques et acteurs locaux</a:t>
              </a:r>
            </a:p>
            <a:p>
              <a:pPr algn="l">
                <a:lnSpc>
                  <a:spcPts val="2659"/>
                </a:lnSpc>
              </a:pPr>
            </a:p>
            <a:p>
              <a:pPr algn="l">
                <a:lnSpc>
                  <a:spcPts val="2659"/>
                </a:lnSpc>
              </a:pPr>
            </a:p>
            <a:p>
              <a:pPr algn="l">
                <a:lnSpc>
                  <a:spcPts val="2659"/>
                </a:lnSpc>
              </a:pPr>
            </a:p>
          </p:txBody>
        </p:sp>
      </p:grpSp>
      <p:grpSp>
        <p:nvGrpSpPr>
          <p:cNvPr name="Group 46" id="46"/>
          <p:cNvGrpSpPr/>
          <p:nvPr/>
        </p:nvGrpSpPr>
        <p:grpSpPr>
          <a:xfrm rot="0">
            <a:off x="269186" y="8001314"/>
            <a:ext cx="8105775" cy="2147933"/>
            <a:chOff x="0" y="0"/>
            <a:chExt cx="2134854" cy="565711"/>
          </a:xfrm>
        </p:grpSpPr>
        <p:sp>
          <p:nvSpPr>
            <p:cNvPr name="Freeform 47" id="47"/>
            <p:cNvSpPr/>
            <p:nvPr/>
          </p:nvSpPr>
          <p:spPr>
            <a:xfrm flipH="false" flipV="false" rot="0">
              <a:off x="0" y="0"/>
              <a:ext cx="2134854" cy="565711"/>
            </a:xfrm>
            <a:custGeom>
              <a:avLst/>
              <a:gdLst/>
              <a:ahLst/>
              <a:cxnLst/>
              <a:rect r="r" b="b" t="t" l="l"/>
              <a:pathLst>
                <a:path h="565711" w="2134854">
                  <a:moveTo>
                    <a:pt x="0" y="0"/>
                  </a:moveTo>
                  <a:lnTo>
                    <a:pt x="2134854" y="0"/>
                  </a:lnTo>
                  <a:lnTo>
                    <a:pt x="2134854" y="565711"/>
                  </a:lnTo>
                  <a:lnTo>
                    <a:pt x="0" y="565711"/>
                  </a:lnTo>
                  <a:close/>
                </a:path>
              </a:pathLst>
            </a:custGeom>
            <a:solidFill>
              <a:srgbClr val="FAC594"/>
            </a:solidFill>
          </p:spPr>
        </p:sp>
        <p:sp>
          <p:nvSpPr>
            <p:cNvPr name="TextBox 48" id="48"/>
            <p:cNvSpPr txBox="true"/>
            <p:nvPr/>
          </p:nvSpPr>
          <p:spPr>
            <a:xfrm>
              <a:off x="0" y="-57150"/>
              <a:ext cx="2134854" cy="622861"/>
            </a:xfrm>
            <a:prstGeom prst="rect">
              <a:avLst/>
            </a:prstGeom>
          </p:spPr>
          <p:txBody>
            <a:bodyPr anchor="ctr" rtlCol="false" tIns="50800" lIns="50800" bIns="50800" rIns="50800"/>
            <a:lstStyle/>
            <a:p>
              <a:pPr algn="l" marL="431799" indent="-215899" lvl="1">
                <a:lnSpc>
                  <a:spcPts val="2799"/>
                </a:lnSpc>
                <a:buFont typeface="Arial"/>
                <a:buChar char="•"/>
              </a:pPr>
              <a:r>
                <a:rPr lang="en-US" b="true" sz="1999">
                  <a:solidFill>
                    <a:srgbClr val="000000"/>
                  </a:solidFill>
                  <a:latin typeface="Poppins Bold"/>
                  <a:ea typeface="Poppins Bold"/>
                  <a:cs typeface="Poppins Bold"/>
                  <a:sym typeface="Poppins Bold"/>
                </a:rPr>
                <a:t>Les principaux coûts sont liés à l’utilisation des instances d’AWS pour faire tourner l’outil créé.</a:t>
              </a:r>
            </a:p>
          </p:txBody>
        </p:sp>
      </p:grpSp>
      <p:grpSp>
        <p:nvGrpSpPr>
          <p:cNvPr name="Group 49" id="49"/>
          <p:cNvGrpSpPr/>
          <p:nvPr/>
        </p:nvGrpSpPr>
        <p:grpSpPr>
          <a:xfrm rot="0">
            <a:off x="269186" y="7358748"/>
            <a:ext cx="8105775" cy="571373"/>
            <a:chOff x="0" y="0"/>
            <a:chExt cx="2134854" cy="150485"/>
          </a:xfrm>
        </p:grpSpPr>
        <p:sp>
          <p:nvSpPr>
            <p:cNvPr name="Freeform 50" id="50"/>
            <p:cNvSpPr/>
            <p:nvPr/>
          </p:nvSpPr>
          <p:spPr>
            <a:xfrm flipH="false" flipV="false" rot="0">
              <a:off x="0" y="0"/>
              <a:ext cx="2134854" cy="150485"/>
            </a:xfrm>
            <a:custGeom>
              <a:avLst/>
              <a:gdLst/>
              <a:ahLst/>
              <a:cxnLst/>
              <a:rect r="r" b="b" t="t" l="l"/>
              <a:pathLst>
                <a:path h="150485" w="2134854">
                  <a:moveTo>
                    <a:pt x="0" y="0"/>
                  </a:moveTo>
                  <a:lnTo>
                    <a:pt x="2134854" y="0"/>
                  </a:lnTo>
                  <a:lnTo>
                    <a:pt x="2134854" y="150485"/>
                  </a:lnTo>
                  <a:lnTo>
                    <a:pt x="0" y="150485"/>
                  </a:lnTo>
                  <a:close/>
                </a:path>
              </a:pathLst>
            </a:custGeom>
            <a:solidFill>
              <a:srgbClr val="F49737"/>
            </a:solidFill>
          </p:spPr>
        </p:sp>
        <p:sp>
          <p:nvSpPr>
            <p:cNvPr name="TextBox 51" id="51"/>
            <p:cNvSpPr txBox="true"/>
            <p:nvPr/>
          </p:nvSpPr>
          <p:spPr>
            <a:xfrm>
              <a:off x="0" y="-57150"/>
              <a:ext cx="2134854" cy="207635"/>
            </a:xfrm>
            <a:prstGeom prst="rect">
              <a:avLst/>
            </a:prstGeom>
          </p:spPr>
          <p:txBody>
            <a:bodyPr anchor="ctr" rtlCol="false" tIns="50800" lIns="50800" bIns="50800" rIns="50800"/>
            <a:lstStyle/>
            <a:p>
              <a:pPr algn="ctr">
                <a:lnSpc>
                  <a:spcPts val="2799"/>
                </a:lnSpc>
              </a:pPr>
              <a:r>
                <a:rPr lang="en-US" b="true" sz="1999">
                  <a:solidFill>
                    <a:srgbClr val="000000"/>
                  </a:solidFill>
                  <a:latin typeface="Poppins Bold"/>
                  <a:ea typeface="Poppins Bold"/>
                  <a:cs typeface="Poppins Bold"/>
                  <a:sym typeface="Poppins Bold"/>
                </a:rPr>
                <a:t>Structure de coûts</a:t>
              </a:r>
            </a:p>
          </p:txBody>
        </p:sp>
      </p:grpSp>
      <p:grpSp>
        <p:nvGrpSpPr>
          <p:cNvPr name="Group 52" id="52"/>
          <p:cNvGrpSpPr/>
          <p:nvPr/>
        </p:nvGrpSpPr>
        <p:grpSpPr>
          <a:xfrm rot="0">
            <a:off x="8489756" y="8001314"/>
            <a:ext cx="8415955" cy="2147933"/>
            <a:chOff x="0" y="0"/>
            <a:chExt cx="2216548" cy="565711"/>
          </a:xfrm>
        </p:grpSpPr>
        <p:sp>
          <p:nvSpPr>
            <p:cNvPr name="Freeform 53" id="53"/>
            <p:cNvSpPr/>
            <p:nvPr/>
          </p:nvSpPr>
          <p:spPr>
            <a:xfrm flipH="false" flipV="false" rot="0">
              <a:off x="0" y="0"/>
              <a:ext cx="2216548" cy="565711"/>
            </a:xfrm>
            <a:custGeom>
              <a:avLst/>
              <a:gdLst/>
              <a:ahLst/>
              <a:cxnLst/>
              <a:rect r="r" b="b" t="t" l="l"/>
              <a:pathLst>
                <a:path h="565711" w="2216548">
                  <a:moveTo>
                    <a:pt x="0" y="0"/>
                  </a:moveTo>
                  <a:lnTo>
                    <a:pt x="2216548" y="0"/>
                  </a:lnTo>
                  <a:lnTo>
                    <a:pt x="2216548" y="565711"/>
                  </a:lnTo>
                  <a:lnTo>
                    <a:pt x="0" y="565711"/>
                  </a:lnTo>
                  <a:close/>
                </a:path>
              </a:pathLst>
            </a:custGeom>
            <a:solidFill>
              <a:srgbClr val="B4E6E6"/>
            </a:solidFill>
          </p:spPr>
        </p:sp>
        <p:sp>
          <p:nvSpPr>
            <p:cNvPr name="TextBox 54" id="54"/>
            <p:cNvSpPr txBox="true"/>
            <p:nvPr/>
          </p:nvSpPr>
          <p:spPr>
            <a:xfrm>
              <a:off x="0" y="-57150"/>
              <a:ext cx="2216548" cy="622861"/>
            </a:xfrm>
            <a:prstGeom prst="rect">
              <a:avLst/>
            </a:prstGeom>
          </p:spPr>
          <p:txBody>
            <a:bodyPr anchor="ctr" rtlCol="false" tIns="50800" lIns="50800" bIns="50800" rIns="50800"/>
            <a:lstStyle/>
            <a:p>
              <a:pPr algn="l" marL="431799" indent="-215899" lvl="1">
                <a:lnSpc>
                  <a:spcPts val="2799"/>
                </a:lnSpc>
                <a:buFont typeface="Arial"/>
                <a:buChar char="•"/>
              </a:pPr>
              <a:r>
                <a:rPr lang="en-US" b="true" sz="1999">
                  <a:solidFill>
                    <a:srgbClr val="000000"/>
                  </a:solidFill>
                  <a:latin typeface="Poppins Bold"/>
                  <a:ea typeface="Poppins Bold"/>
                  <a:cs typeface="Poppins Bold"/>
                  <a:sym typeface="Poppins Bold"/>
                </a:rPr>
                <a:t>Les revenus proviendront de la vente directe de l’outil aux administrations publiques et aux investisseurs souhaitant évaluer la préparation des communautés locales aux défis futurs ou de guider leurs décisions d’investissement.</a:t>
              </a:r>
            </a:p>
          </p:txBody>
        </p:sp>
      </p:grpSp>
      <p:grpSp>
        <p:nvGrpSpPr>
          <p:cNvPr name="Group 55" id="55"/>
          <p:cNvGrpSpPr/>
          <p:nvPr/>
        </p:nvGrpSpPr>
        <p:grpSpPr>
          <a:xfrm rot="0">
            <a:off x="8489756" y="7358748"/>
            <a:ext cx="8415955" cy="571373"/>
            <a:chOff x="0" y="0"/>
            <a:chExt cx="2216548" cy="150485"/>
          </a:xfrm>
        </p:grpSpPr>
        <p:sp>
          <p:nvSpPr>
            <p:cNvPr name="Freeform 56" id="56"/>
            <p:cNvSpPr/>
            <p:nvPr/>
          </p:nvSpPr>
          <p:spPr>
            <a:xfrm flipH="false" flipV="false" rot="0">
              <a:off x="0" y="0"/>
              <a:ext cx="2216548" cy="150485"/>
            </a:xfrm>
            <a:custGeom>
              <a:avLst/>
              <a:gdLst/>
              <a:ahLst/>
              <a:cxnLst/>
              <a:rect r="r" b="b" t="t" l="l"/>
              <a:pathLst>
                <a:path h="150485" w="2216548">
                  <a:moveTo>
                    <a:pt x="0" y="0"/>
                  </a:moveTo>
                  <a:lnTo>
                    <a:pt x="2216548" y="0"/>
                  </a:lnTo>
                  <a:lnTo>
                    <a:pt x="2216548" y="150485"/>
                  </a:lnTo>
                  <a:lnTo>
                    <a:pt x="0" y="150485"/>
                  </a:lnTo>
                  <a:close/>
                </a:path>
              </a:pathLst>
            </a:custGeom>
            <a:solidFill>
              <a:srgbClr val="5BA7B2"/>
            </a:solidFill>
          </p:spPr>
        </p:sp>
        <p:sp>
          <p:nvSpPr>
            <p:cNvPr name="TextBox 57" id="57"/>
            <p:cNvSpPr txBox="true"/>
            <p:nvPr/>
          </p:nvSpPr>
          <p:spPr>
            <a:xfrm>
              <a:off x="0" y="-57150"/>
              <a:ext cx="2216548" cy="207635"/>
            </a:xfrm>
            <a:prstGeom prst="rect">
              <a:avLst/>
            </a:prstGeom>
          </p:spPr>
          <p:txBody>
            <a:bodyPr anchor="ctr" rtlCol="false" tIns="50800" lIns="50800" bIns="50800" rIns="50800"/>
            <a:lstStyle/>
            <a:p>
              <a:pPr algn="ctr">
                <a:lnSpc>
                  <a:spcPts val="2799"/>
                </a:lnSpc>
              </a:pPr>
              <a:r>
                <a:rPr lang="en-US" b="true" sz="1999">
                  <a:solidFill>
                    <a:srgbClr val="000000"/>
                  </a:solidFill>
                  <a:latin typeface="Poppins Bold"/>
                  <a:ea typeface="Poppins Bold"/>
                  <a:cs typeface="Poppins Bold"/>
                  <a:sym typeface="Poppins Bold"/>
                </a:rPr>
                <a:t>Revenus</a:t>
              </a:r>
            </a:p>
          </p:txBody>
        </p:sp>
      </p:grpSp>
      <p:sp>
        <p:nvSpPr>
          <p:cNvPr name="Freeform 58" id="58"/>
          <p:cNvSpPr/>
          <p:nvPr/>
        </p:nvSpPr>
        <p:spPr>
          <a:xfrm flipH="false" flipV="false" rot="-5902229">
            <a:off x="11773124" y="1860816"/>
            <a:ext cx="12285879" cy="7443195"/>
          </a:xfrm>
          <a:custGeom>
            <a:avLst/>
            <a:gdLst/>
            <a:ahLst/>
            <a:cxnLst/>
            <a:rect r="r" b="b" t="t" l="l"/>
            <a:pathLst>
              <a:path h="7443195" w="12285879">
                <a:moveTo>
                  <a:pt x="0" y="0"/>
                </a:moveTo>
                <a:lnTo>
                  <a:pt x="12285879" y="0"/>
                </a:lnTo>
                <a:lnTo>
                  <a:pt x="12285879" y="7443195"/>
                </a:lnTo>
                <a:lnTo>
                  <a:pt x="0" y="744319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9" id="59"/>
          <p:cNvSpPr/>
          <p:nvPr/>
        </p:nvSpPr>
        <p:spPr>
          <a:xfrm flipH="false" flipV="false" rot="0">
            <a:off x="107982" y="113579"/>
            <a:ext cx="2936343" cy="528542"/>
          </a:xfrm>
          <a:custGeom>
            <a:avLst/>
            <a:gdLst/>
            <a:ahLst/>
            <a:cxnLst/>
            <a:rect r="r" b="b" t="t" l="l"/>
            <a:pathLst>
              <a:path h="528542" w="2936343">
                <a:moveTo>
                  <a:pt x="0" y="0"/>
                </a:moveTo>
                <a:lnTo>
                  <a:pt x="2936343" y="0"/>
                </a:lnTo>
                <a:lnTo>
                  <a:pt x="2936343" y="528542"/>
                </a:lnTo>
                <a:lnTo>
                  <a:pt x="0" y="528542"/>
                </a:lnTo>
                <a:lnTo>
                  <a:pt x="0" y="0"/>
                </a:lnTo>
                <a:close/>
              </a:path>
            </a:pathLst>
          </a:custGeom>
          <a:blipFill>
            <a:blip r:embed="rId6"/>
            <a:stretch>
              <a:fillRect l="0" t="0" r="0" b="0"/>
            </a:stretch>
          </a:blipFill>
        </p:spPr>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81D40"/>
        </a:solidFill>
      </p:bgPr>
    </p:bg>
    <p:spTree>
      <p:nvGrpSpPr>
        <p:cNvPr id="1" name=""/>
        <p:cNvGrpSpPr/>
        <p:nvPr/>
      </p:nvGrpSpPr>
      <p:grpSpPr>
        <a:xfrm>
          <a:off x="0" y="0"/>
          <a:ext cx="0" cy="0"/>
          <a:chOff x="0" y="0"/>
          <a:chExt cx="0" cy="0"/>
        </a:xfrm>
      </p:grpSpPr>
      <p:sp>
        <p:nvSpPr>
          <p:cNvPr name="Freeform 2" id="2"/>
          <p:cNvSpPr/>
          <p:nvPr/>
        </p:nvSpPr>
        <p:spPr>
          <a:xfrm flipH="false" flipV="false" rot="-5466540">
            <a:off x="8907463" y="1721292"/>
            <a:ext cx="13011561" cy="7882837"/>
          </a:xfrm>
          <a:custGeom>
            <a:avLst/>
            <a:gdLst/>
            <a:ahLst/>
            <a:cxnLst/>
            <a:rect r="r" b="b" t="t" l="l"/>
            <a:pathLst>
              <a:path h="7882837" w="13011561">
                <a:moveTo>
                  <a:pt x="0" y="0"/>
                </a:moveTo>
                <a:lnTo>
                  <a:pt x="13011561" y="0"/>
                </a:lnTo>
                <a:lnTo>
                  <a:pt x="13011561" y="7882837"/>
                </a:lnTo>
                <a:lnTo>
                  <a:pt x="0" y="78828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7982" y="113579"/>
            <a:ext cx="2936343" cy="528542"/>
          </a:xfrm>
          <a:custGeom>
            <a:avLst/>
            <a:gdLst/>
            <a:ahLst/>
            <a:cxnLst/>
            <a:rect r="r" b="b" t="t" l="l"/>
            <a:pathLst>
              <a:path h="528542" w="2936343">
                <a:moveTo>
                  <a:pt x="0" y="0"/>
                </a:moveTo>
                <a:lnTo>
                  <a:pt x="2936343" y="0"/>
                </a:lnTo>
                <a:lnTo>
                  <a:pt x="2936343" y="528542"/>
                </a:lnTo>
                <a:lnTo>
                  <a:pt x="0" y="528542"/>
                </a:lnTo>
                <a:lnTo>
                  <a:pt x="0" y="0"/>
                </a:lnTo>
                <a:close/>
              </a:path>
            </a:pathLst>
          </a:custGeom>
          <a:blipFill>
            <a:blip r:embed="rId4"/>
            <a:stretch>
              <a:fillRect l="0" t="0" r="0" b="0"/>
            </a:stretch>
          </a:blipFill>
        </p:spPr>
      </p:sp>
      <p:sp>
        <p:nvSpPr>
          <p:cNvPr name="Freeform 4" id="4"/>
          <p:cNvSpPr/>
          <p:nvPr/>
        </p:nvSpPr>
        <p:spPr>
          <a:xfrm flipH="false" flipV="false" rot="0">
            <a:off x="2361719" y="113579"/>
            <a:ext cx="13564561" cy="10173421"/>
          </a:xfrm>
          <a:custGeom>
            <a:avLst/>
            <a:gdLst/>
            <a:ahLst/>
            <a:cxnLst/>
            <a:rect r="r" b="b" t="t" l="l"/>
            <a:pathLst>
              <a:path h="10173421" w="13564561">
                <a:moveTo>
                  <a:pt x="0" y="0"/>
                </a:moveTo>
                <a:lnTo>
                  <a:pt x="13564562" y="0"/>
                </a:lnTo>
                <a:lnTo>
                  <a:pt x="13564562" y="10173421"/>
                </a:lnTo>
                <a:lnTo>
                  <a:pt x="0" y="10173421"/>
                </a:lnTo>
                <a:lnTo>
                  <a:pt x="0" y="0"/>
                </a:lnTo>
                <a:close/>
              </a:path>
            </a:pathLst>
          </a:custGeom>
          <a:blipFill>
            <a:blip r:embed="rId5"/>
            <a:stretch>
              <a:fillRect l="0" t="0" r="0" b="0"/>
            </a:stretch>
          </a:blipFill>
        </p:spPr>
      </p:sp>
      <p:sp>
        <p:nvSpPr>
          <p:cNvPr name="TextBox 5" id="5"/>
          <p:cNvSpPr txBox="true"/>
          <p:nvPr/>
        </p:nvSpPr>
        <p:spPr>
          <a:xfrm rot="0">
            <a:off x="466758" y="1291790"/>
            <a:ext cx="9021825" cy="854100"/>
          </a:xfrm>
          <a:prstGeom prst="rect">
            <a:avLst/>
          </a:prstGeom>
        </p:spPr>
        <p:txBody>
          <a:bodyPr anchor="t" rtlCol="false" tIns="0" lIns="0" bIns="0" rIns="0">
            <a:spAutoFit/>
          </a:bodyPr>
          <a:lstStyle/>
          <a:p>
            <a:pPr algn="l">
              <a:lnSpc>
                <a:spcPts val="5875"/>
              </a:lnSpc>
            </a:pPr>
            <a:r>
              <a:rPr lang="en-US" sz="6250" b="true">
                <a:solidFill>
                  <a:srgbClr val="FFFFFF"/>
                </a:solidFill>
                <a:latin typeface="Poppins Bold"/>
                <a:ea typeface="Poppins Bold"/>
                <a:cs typeface="Poppins Bold"/>
                <a:sym typeface="Poppins Bold"/>
              </a:rPr>
              <a:t>architecture</a:t>
            </a:r>
            <a:r>
              <a:rPr lang="en-US" sz="6250" b="true">
                <a:solidFill>
                  <a:srgbClr val="00FD55"/>
                </a:solidFill>
                <a:latin typeface="Poppins Bold"/>
                <a:ea typeface="Poppins Bold"/>
                <a:cs typeface="Poppins Bold"/>
                <a:sym typeface="Poppins Bold"/>
              </a:rPr>
              <a:t>.</a:t>
            </a:r>
          </a:p>
        </p:txBody>
      </p:sp>
    </p:spTree>
  </p:cSld>
  <p:clrMapOvr>
    <a:masterClrMapping/>
  </p:clrMapOvr>
  <p:transition spd="slow">
    <p:push dir="u"/>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81D40"/>
        </a:solidFill>
      </p:bgPr>
    </p:bg>
    <p:spTree>
      <p:nvGrpSpPr>
        <p:cNvPr id="1" name=""/>
        <p:cNvGrpSpPr/>
        <p:nvPr/>
      </p:nvGrpSpPr>
      <p:grpSpPr>
        <a:xfrm>
          <a:off x="0" y="0"/>
          <a:ext cx="0" cy="0"/>
          <a:chOff x="0" y="0"/>
          <a:chExt cx="0" cy="0"/>
        </a:xfrm>
      </p:grpSpPr>
      <p:sp>
        <p:nvSpPr>
          <p:cNvPr name="Freeform 2" id="2"/>
          <p:cNvSpPr/>
          <p:nvPr/>
        </p:nvSpPr>
        <p:spPr>
          <a:xfrm flipH="false" flipV="true" rot="0">
            <a:off x="0" y="-4897357"/>
            <a:ext cx="18643622" cy="20100940"/>
          </a:xfrm>
          <a:custGeom>
            <a:avLst/>
            <a:gdLst/>
            <a:ahLst/>
            <a:cxnLst/>
            <a:rect r="r" b="b" t="t" l="l"/>
            <a:pathLst>
              <a:path h="20100940" w="18643622">
                <a:moveTo>
                  <a:pt x="0" y="20100940"/>
                </a:moveTo>
                <a:lnTo>
                  <a:pt x="18643622" y="20100940"/>
                </a:lnTo>
                <a:lnTo>
                  <a:pt x="18643622" y="0"/>
                </a:lnTo>
                <a:lnTo>
                  <a:pt x="0" y="0"/>
                </a:lnTo>
                <a:lnTo>
                  <a:pt x="0" y="2010094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5400000">
            <a:off x="12789939" y="4504524"/>
            <a:ext cx="6572421" cy="6825730"/>
          </a:xfrm>
          <a:custGeom>
            <a:avLst/>
            <a:gdLst/>
            <a:ahLst/>
            <a:cxnLst/>
            <a:rect r="r" b="b" t="t" l="l"/>
            <a:pathLst>
              <a:path h="6825730" w="6572421">
                <a:moveTo>
                  <a:pt x="0" y="6825730"/>
                </a:moveTo>
                <a:lnTo>
                  <a:pt x="6572421" y="6825730"/>
                </a:lnTo>
                <a:lnTo>
                  <a:pt x="6572421" y="0"/>
                </a:lnTo>
                <a:lnTo>
                  <a:pt x="0" y="0"/>
                </a:lnTo>
                <a:lnTo>
                  <a:pt x="0" y="6825730"/>
                </a:lnTo>
                <a:close/>
              </a:path>
            </a:pathLst>
          </a:custGeom>
          <a:blipFill>
            <a:blip r:embed="rId4">
              <a:extLst>
                <a:ext uri="{96DAC541-7B7A-43D3-8B79-37D633B846F1}">
                  <asvg:svgBlip xmlns:asvg="http://schemas.microsoft.com/office/drawing/2016/SVG/main" r:embed="rId5"/>
                </a:ext>
              </a:extLst>
            </a:blip>
            <a:stretch>
              <a:fillRect l="-99240" t="0" r="0" b="0"/>
            </a:stretch>
          </a:blipFill>
        </p:spPr>
      </p:sp>
      <p:sp>
        <p:nvSpPr>
          <p:cNvPr name="Freeform 4" id="4"/>
          <p:cNvSpPr/>
          <p:nvPr/>
        </p:nvSpPr>
        <p:spPr>
          <a:xfrm flipH="false" flipV="true" rot="5400000">
            <a:off x="11666801" y="3381386"/>
            <a:ext cx="12100971" cy="3543455"/>
          </a:xfrm>
          <a:custGeom>
            <a:avLst/>
            <a:gdLst/>
            <a:ahLst/>
            <a:cxnLst/>
            <a:rect r="r" b="b" t="t" l="l"/>
            <a:pathLst>
              <a:path h="3543455" w="12100971">
                <a:moveTo>
                  <a:pt x="0" y="3543455"/>
                </a:moveTo>
                <a:lnTo>
                  <a:pt x="12100972" y="3543455"/>
                </a:lnTo>
                <a:lnTo>
                  <a:pt x="12100972" y="0"/>
                </a:lnTo>
                <a:lnTo>
                  <a:pt x="0" y="0"/>
                </a:lnTo>
                <a:lnTo>
                  <a:pt x="0" y="3543455"/>
                </a:lnTo>
                <a:close/>
              </a:path>
            </a:pathLst>
          </a:custGeom>
          <a:blipFill>
            <a:blip r:embed="rId4">
              <a:extLst>
                <a:ext uri="{96DAC541-7B7A-43D3-8B79-37D633B846F1}">
                  <asvg:svgBlip xmlns:asvg="http://schemas.microsoft.com/office/drawing/2016/SVG/main" r:embed="rId5"/>
                </a:ext>
              </a:extLst>
            </a:blip>
            <a:stretch>
              <a:fillRect l="-8213" t="-92629" r="0" b="0"/>
            </a:stretch>
          </a:blipFill>
        </p:spPr>
      </p:sp>
      <p:grpSp>
        <p:nvGrpSpPr>
          <p:cNvPr name="Group 5" id="5"/>
          <p:cNvGrpSpPr/>
          <p:nvPr/>
        </p:nvGrpSpPr>
        <p:grpSpPr>
          <a:xfrm rot="0">
            <a:off x="11397646" y="3283462"/>
            <a:ext cx="6619815" cy="661981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81D40"/>
            </a:solidFill>
          </p:spPr>
        </p:sp>
        <p:sp>
          <p:nvSpPr>
            <p:cNvPr name="TextBox 7" id="7"/>
            <p:cNvSpPr txBox="true"/>
            <p:nvPr/>
          </p:nvSpPr>
          <p:spPr>
            <a:xfrm>
              <a:off x="76200" y="19050"/>
              <a:ext cx="660400" cy="717550"/>
            </a:xfrm>
            <a:prstGeom prst="rect">
              <a:avLst/>
            </a:prstGeom>
          </p:spPr>
          <p:txBody>
            <a:bodyPr anchor="ctr" rtlCol="false" tIns="54229" lIns="54229" bIns="54229" rIns="54229"/>
            <a:lstStyle/>
            <a:p>
              <a:pPr algn="ctr">
                <a:lnSpc>
                  <a:spcPts val="2659"/>
                </a:lnSpc>
              </a:pPr>
            </a:p>
          </p:txBody>
        </p:sp>
      </p:grpSp>
      <p:sp>
        <p:nvSpPr>
          <p:cNvPr name="Freeform 8" id="8"/>
          <p:cNvSpPr/>
          <p:nvPr/>
        </p:nvSpPr>
        <p:spPr>
          <a:xfrm flipH="false" flipV="true" rot="0">
            <a:off x="-1499921" y="-3278998"/>
            <a:ext cx="8993507" cy="9696504"/>
          </a:xfrm>
          <a:custGeom>
            <a:avLst/>
            <a:gdLst/>
            <a:ahLst/>
            <a:cxnLst/>
            <a:rect r="r" b="b" t="t" l="l"/>
            <a:pathLst>
              <a:path h="9696504" w="8993507">
                <a:moveTo>
                  <a:pt x="0" y="9696504"/>
                </a:moveTo>
                <a:lnTo>
                  <a:pt x="8993508" y="9696504"/>
                </a:lnTo>
                <a:lnTo>
                  <a:pt x="8993508" y="0"/>
                </a:lnTo>
                <a:lnTo>
                  <a:pt x="0" y="0"/>
                </a:lnTo>
                <a:lnTo>
                  <a:pt x="0" y="9696504"/>
                </a:lnTo>
                <a:close/>
              </a:path>
            </a:pathLst>
          </a:custGeom>
          <a:blipFill>
            <a:blip r:embed="rId6">
              <a:alphaModFix amt="41000"/>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4453654" y="2997382"/>
            <a:ext cx="7806143" cy="3380406"/>
          </a:xfrm>
          <a:prstGeom prst="rect">
            <a:avLst/>
          </a:prstGeom>
        </p:spPr>
        <p:txBody>
          <a:bodyPr anchor="t" rtlCol="false" tIns="0" lIns="0" bIns="0" rIns="0">
            <a:spAutoFit/>
          </a:bodyPr>
          <a:lstStyle/>
          <a:p>
            <a:pPr algn="l">
              <a:lnSpc>
                <a:spcPts val="8508"/>
              </a:lnSpc>
            </a:pPr>
            <a:r>
              <a:rPr lang="en-US" sz="8771" b="true">
                <a:solidFill>
                  <a:srgbClr val="00FD55"/>
                </a:solidFill>
                <a:latin typeface="Poppins Bold"/>
                <a:ea typeface="Poppins Bold"/>
                <a:cs typeface="Poppins Bold"/>
                <a:sym typeface="Poppins Bold"/>
              </a:rPr>
              <a:t>merci</a:t>
            </a:r>
            <a:r>
              <a:rPr lang="en-US" sz="8771" b="true">
                <a:solidFill>
                  <a:srgbClr val="38FF9F"/>
                </a:solidFill>
                <a:latin typeface="Poppins Bold"/>
                <a:ea typeface="Poppins Bold"/>
                <a:cs typeface="Poppins Bold"/>
                <a:sym typeface="Poppins Bold"/>
              </a:rPr>
              <a:t> </a:t>
            </a:r>
            <a:r>
              <a:rPr lang="en-US" sz="8771" b="true">
                <a:solidFill>
                  <a:srgbClr val="FFFFFF"/>
                </a:solidFill>
                <a:latin typeface="Poppins Bold"/>
                <a:ea typeface="Poppins Bold"/>
                <a:cs typeface="Poppins Bold"/>
                <a:sym typeface="Poppins Bold"/>
              </a:rPr>
              <a:t>de votre attention</a:t>
            </a:r>
            <a:r>
              <a:rPr lang="en-US" sz="8771" b="true">
                <a:solidFill>
                  <a:srgbClr val="38FF9F"/>
                </a:solidFill>
                <a:latin typeface="Poppins Bold"/>
                <a:ea typeface="Poppins Bold"/>
                <a:cs typeface="Poppins Bold"/>
                <a:sym typeface="Poppins Bold"/>
              </a:rPr>
              <a:t>. </a:t>
            </a:r>
          </a:p>
        </p:txBody>
      </p:sp>
      <p:grpSp>
        <p:nvGrpSpPr>
          <p:cNvPr name="Group 10" id="10"/>
          <p:cNvGrpSpPr/>
          <p:nvPr/>
        </p:nvGrpSpPr>
        <p:grpSpPr>
          <a:xfrm rot="0">
            <a:off x="11397646" y="3296432"/>
            <a:ext cx="6606871" cy="6606845"/>
            <a:chOff x="0" y="0"/>
            <a:chExt cx="6350000" cy="6349975"/>
          </a:xfrm>
        </p:grpSpPr>
        <p:sp>
          <p:nvSpPr>
            <p:cNvPr name="Freeform 11" id="11"/>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8"/>
              <a:stretch>
                <a:fillRect l="0" t="-761" r="0" b="-761"/>
              </a:stretch>
            </a:blipFill>
          </p:spPr>
        </p:sp>
      </p:grpSp>
      <p:sp>
        <p:nvSpPr>
          <p:cNvPr name="TextBox 12" id="12"/>
          <p:cNvSpPr txBox="true"/>
          <p:nvPr/>
        </p:nvSpPr>
        <p:spPr>
          <a:xfrm rot="0">
            <a:off x="1399375" y="8035150"/>
            <a:ext cx="4838585" cy="418295"/>
          </a:xfrm>
          <a:prstGeom prst="rect">
            <a:avLst/>
          </a:prstGeom>
        </p:spPr>
        <p:txBody>
          <a:bodyPr anchor="t" rtlCol="false" tIns="0" lIns="0" bIns="0" rIns="0">
            <a:spAutoFit/>
          </a:bodyPr>
          <a:lstStyle/>
          <a:p>
            <a:pPr algn="l" marL="0" indent="0" lvl="0">
              <a:lnSpc>
                <a:spcPts val="3061"/>
              </a:lnSpc>
            </a:pPr>
            <a:r>
              <a:rPr lang="en-US" sz="2733">
                <a:solidFill>
                  <a:srgbClr val="081D40"/>
                </a:solidFill>
                <a:latin typeface="Poppins"/>
                <a:ea typeface="Poppins"/>
                <a:cs typeface="Poppins"/>
                <a:sym typeface="Poppins"/>
              </a:rPr>
              <a:t>+123-456-7890</a:t>
            </a:r>
          </a:p>
        </p:txBody>
      </p:sp>
      <p:sp>
        <p:nvSpPr>
          <p:cNvPr name="TextBox 13" id="13"/>
          <p:cNvSpPr txBox="true"/>
          <p:nvPr/>
        </p:nvSpPr>
        <p:spPr>
          <a:xfrm rot="0">
            <a:off x="1399375" y="8686214"/>
            <a:ext cx="4838585" cy="418295"/>
          </a:xfrm>
          <a:prstGeom prst="rect">
            <a:avLst/>
          </a:prstGeom>
        </p:spPr>
        <p:txBody>
          <a:bodyPr anchor="t" rtlCol="false" tIns="0" lIns="0" bIns="0" rIns="0">
            <a:spAutoFit/>
          </a:bodyPr>
          <a:lstStyle/>
          <a:p>
            <a:pPr algn="l" marL="0" indent="0" lvl="0">
              <a:lnSpc>
                <a:spcPts val="3061"/>
              </a:lnSpc>
            </a:pPr>
            <a:r>
              <a:rPr lang="en-US" sz="2733">
                <a:solidFill>
                  <a:srgbClr val="081D40"/>
                </a:solidFill>
                <a:latin typeface="Poppins"/>
                <a:ea typeface="Poppins"/>
                <a:cs typeface="Poppins"/>
                <a:sym typeface="Poppins"/>
              </a:rPr>
              <a:t>www.reallygreatsite.com</a:t>
            </a:r>
          </a:p>
        </p:txBody>
      </p:sp>
      <p:sp>
        <p:nvSpPr>
          <p:cNvPr name="TextBox 14" id="14"/>
          <p:cNvSpPr txBox="true"/>
          <p:nvPr/>
        </p:nvSpPr>
        <p:spPr>
          <a:xfrm rot="0">
            <a:off x="1399375" y="9337278"/>
            <a:ext cx="4838585" cy="418295"/>
          </a:xfrm>
          <a:prstGeom prst="rect">
            <a:avLst/>
          </a:prstGeom>
        </p:spPr>
        <p:txBody>
          <a:bodyPr anchor="t" rtlCol="false" tIns="0" lIns="0" bIns="0" rIns="0">
            <a:spAutoFit/>
          </a:bodyPr>
          <a:lstStyle/>
          <a:p>
            <a:pPr algn="l" marL="0" indent="0" lvl="0">
              <a:lnSpc>
                <a:spcPts val="3061"/>
              </a:lnSpc>
            </a:pPr>
            <a:r>
              <a:rPr lang="en-US" sz="2733">
                <a:solidFill>
                  <a:srgbClr val="081D40"/>
                </a:solidFill>
                <a:latin typeface="Poppins"/>
                <a:ea typeface="Poppins"/>
                <a:cs typeface="Poppins"/>
                <a:sym typeface="Poppins"/>
              </a:rPr>
              <a:t>123 Anywhere St., Any City</a:t>
            </a:r>
          </a:p>
        </p:txBody>
      </p:sp>
      <p:sp>
        <p:nvSpPr>
          <p:cNvPr name="Freeform 15" id="15"/>
          <p:cNvSpPr/>
          <p:nvPr/>
        </p:nvSpPr>
        <p:spPr>
          <a:xfrm flipH="false" flipV="false" rot="0">
            <a:off x="107982" y="113579"/>
            <a:ext cx="2936343" cy="528542"/>
          </a:xfrm>
          <a:custGeom>
            <a:avLst/>
            <a:gdLst/>
            <a:ahLst/>
            <a:cxnLst/>
            <a:rect r="r" b="b" t="t" l="l"/>
            <a:pathLst>
              <a:path h="528542" w="2936343">
                <a:moveTo>
                  <a:pt x="0" y="0"/>
                </a:moveTo>
                <a:lnTo>
                  <a:pt x="2936343" y="0"/>
                </a:lnTo>
                <a:lnTo>
                  <a:pt x="2936343" y="528542"/>
                </a:lnTo>
                <a:lnTo>
                  <a:pt x="0" y="528542"/>
                </a:lnTo>
                <a:lnTo>
                  <a:pt x="0" y="0"/>
                </a:lnTo>
                <a:close/>
              </a:path>
            </a:pathLst>
          </a:custGeom>
          <a:blipFill>
            <a:blip r:embed="rId9"/>
            <a:stretch>
              <a:fillRect l="0" t="0" r="0" b="0"/>
            </a:stretch>
          </a:blipFill>
        </p:spPr>
      </p:sp>
      <p:sp>
        <p:nvSpPr>
          <p:cNvPr name="AutoShape 16" id="16"/>
          <p:cNvSpPr/>
          <p:nvPr/>
        </p:nvSpPr>
        <p:spPr>
          <a:xfrm flipV="true">
            <a:off x="3880573" y="3093983"/>
            <a:ext cx="48801" cy="3265316"/>
          </a:xfrm>
          <a:prstGeom prst="line">
            <a:avLst/>
          </a:prstGeom>
          <a:ln cap="flat" w="123825">
            <a:solidFill>
              <a:srgbClr val="FFFFFF"/>
            </a:solidFill>
            <a:prstDash val="solid"/>
            <a:headEnd type="none" len="sm" w="sm"/>
            <a:tailEnd type="none" len="sm" w="sm"/>
          </a:ln>
        </p:spPr>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DAGd684Ry00</dc:identifier>
  <dcterms:modified xsi:type="dcterms:W3CDTF">2011-08-01T06:04:30Z</dcterms:modified>
  <cp:revision>1</cp:revision>
  <dc:title>Pitch</dc:title>
</cp:coreProperties>
</file>

<file path=docProps/thumbnail.jpeg>
</file>